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handoutMasterIdLst>
    <p:handoutMasterId r:id="rId49"/>
  </p:handoutMasterIdLst>
  <p:sldIdLst>
    <p:sldId id="256" r:id="rId3"/>
    <p:sldId id="257" r:id="rId4"/>
    <p:sldId id="258" r:id="rId5"/>
    <p:sldId id="259" r:id="rId6"/>
    <p:sldId id="269" r:id="rId7"/>
    <p:sldId id="270" r:id="rId8"/>
    <p:sldId id="261" r:id="rId9"/>
    <p:sldId id="262" r:id="rId10"/>
    <p:sldId id="263" r:id="rId11"/>
    <p:sldId id="264" r:id="rId12"/>
    <p:sldId id="265" r:id="rId13"/>
    <p:sldId id="266" r:id="rId14"/>
    <p:sldId id="310" r:id="rId15"/>
    <p:sldId id="311" r:id="rId16"/>
    <p:sldId id="268" r:id="rId17"/>
    <p:sldId id="271" r:id="rId18"/>
    <p:sldId id="272" r:id="rId19"/>
    <p:sldId id="274" r:id="rId20"/>
    <p:sldId id="275" r:id="rId21"/>
    <p:sldId id="276" r:id="rId22"/>
    <p:sldId id="277" r:id="rId23"/>
    <p:sldId id="278" r:id="rId24"/>
    <p:sldId id="279" r:id="rId25"/>
    <p:sldId id="280" r:id="rId26"/>
    <p:sldId id="281" r:id="rId27"/>
    <p:sldId id="283" r:id="rId28"/>
    <p:sldId id="284" r:id="rId29"/>
    <p:sldId id="285" r:id="rId30"/>
    <p:sldId id="286" r:id="rId31"/>
    <p:sldId id="287" r:id="rId32"/>
    <p:sldId id="288" r:id="rId33"/>
    <p:sldId id="303" r:id="rId34"/>
    <p:sldId id="304" r:id="rId35"/>
    <p:sldId id="305" r:id="rId36"/>
    <p:sldId id="306" r:id="rId37"/>
    <p:sldId id="307" r:id="rId38"/>
    <p:sldId id="308" r:id="rId39"/>
    <p:sldId id="309" r:id="rId40"/>
    <p:sldId id="289" r:id="rId41"/>
    <p:sldId id="290" r:id="rId42"/>
    <p:sldId id="291" r:id="rId43"/>
    <p:sldId id="292" r:id="rId44"/>
    <p:sldId id="312" r:id="rId45"/>
    <p:sldId id="313" r:id="rId46"/>
    <p:sldId id="293" r:id="rId47"/>
    <p:sldId id="294" r:id="rId4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smtClean="0"/>
            </a:lvl1pPr>
          </a:lstStyle>
          <a:p>
            <a:pPr>
              <a:defRPr/>
            </a:pPr>
            <a:fld id="{B7EC83D2-4D68-460A-9AD2-F17163102E38}" type="datetimeFigureOut">
              <a:rPr lang="en-US"/>
              <a:pPr>
                <a:defRPr/>
              </a:pPr>
              <a:t>10/27/2020</a:t>
            </a:fld>
            <a:endParaRPr lang="en-US"/>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smtClean="0"/>
            </a:lvl1pPr>
          </a:lstStyle>
          <a:p>
            <a:pPr>
              <a:defRPr/>
            </a:pPr>
            <a:fld id="{0DA6AA19-7962-45E2-A36C-D40C80F7756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7D6667-0908-4C86-99CA-370B35932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D346E4-91F0-401D-A6A3-05F27F443B0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33689F-5CD2-4FA2-9573-35A7900DECC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0C32C0-B5D9-4F13-BB8F-54D038364F37}"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739F45-5B50-4FEE-9B86-4617458D5B54}"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52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6291E4-C2CF-4080-9F3D-27D4A40A6E31}"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05600" cy="838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5495CF9-91AA-4007-B0E4-F7D28D2BE8EE}"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4AE89DD-8B50-4BE2-97F5-2D5FB729F5E3}"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6D5FD54-BFF5-4043-9E79-6789DA10BA19}"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3008313" cy="114300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1524000"/>
            <a:ext cx="5111750" cy="4602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743200"/>
            <a:ext cx="3008313" cy="3382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8E435F-3C05-46AE-97DA-477594451978}"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609600" y="1523999"/>
            <a:ext cx="6669088"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2192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C2D330-5F81-4DCE-BAAE-7A16AE081BA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745D01-0AE0-4685-88DB-C9AC21E9B02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1600200"/>
            <a:ext cx="77724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81A42F-53F0-478E-A1C9-BB96D837BF95}"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0"/>
            <a:ext cx="19431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0" y="1524000"/>
            <a:ext cx="5791200"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B335E-645F-4435-967A-02A650C98321}"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6705600" cy="8382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A46CE6-91F5-40A0-84C0-AB1DC83DB111}" type="slidenum">
              <a:rPr lang="en-US"/>
              <a:pPr>
                <a:defRPr/>
              </a:pPr>
              <a:t>‹#›</a:t>
            </a:fld>
            <a:endParaRPr lang="en-US" dirty="0"/>
          </a:p>
        </p:txBody>
      </p:sp>
    </p:spTree>
  </p:cSld>
  <p:clrMapOvr>
    <a:masterClrMapping/>
  </p:clrMapOvr>
  <p:transition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13BC27-48A5-45DF-AC9E-2066723E7BA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B84D48-6089-4574-B9C0-A3709DEA66E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2861129-98DF-4B28-B781-5D216A8D3C0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C059C5-7541-45A0-B456-07C2374BD23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B8D193C-3A0F-4726-AB33-A9D72F040A9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9EA41F-555F-49E9-91AD-2310F2D0C8C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DEE2D3D-0959-4A7D-BD4F-8373F4251BA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23A61D4-6582-42ED-BB2B-4D329D403C8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5" descr="P:\Mgmt Svcs\Creative Design and Mktng\New Stationary Changes\Powerpointbottom.jpg"/>
          <p:cNvPicPr>
            <a:picLocks noChangeAspect="1" noChangeArrowheads="1"/>
          </p:cNvPicPr>
          <p:nvPr/>
        </p:nvPicPr>
        <p:blipFill>
          <a:blip r:embed="rId13" cstate="print"/>
          <a:srcRect/>
          <a:stretch>
            <a:fillRect/>
          </a:stretch>
        </p:blipFill>
        <p:spPr bwMode="auto">
          <a:xfrm>
            <a:off x="228600" y="6519863"/>
            <a:ext cx="8229600" cy="211137"/>
          </a:xfrm>
          <a:prstGeom prst="rect">
            <a:avLst/>
          </a:prstGeom>
          <a:noFill/>
          <a:ln w="9525">
            <a:noFill/>
            <a:miter lim="800000"/>
            <a:headEnd/>
            <a:tailEnd/>
          </a:ln>
        </p:spPr>
      </p:pic>
      <p:pic>
        <p:nvPicPr>
          <p:cNvPr id="3075" name="Picture 6" descr="P:\Mgmt Svcs\Creative Design and Mktng\New Stationary Changes\TopBarsAlone.jpg"/>
          <p:cNvPicPr>
            <a:picLocks noChangeAspect="1" noChangeArrowheads="1"/>
          </p:cNvPicPr>
          <p:nvPr/>
        </p:nvPicPr>
        <p:blipFill>
          <a:blip r:embed="rId14" cstate="print"/>
          <a:srcRect/>
          <a:stretch>
            <a:fillRect/>
          </a:stretch>
        </p:blipFill>
        <p:spPr bwMode="auto">
          <a:xfrm>
            <a:off x="228600" y="280988"/>
            <a:ext cx="6396038" cy="1147762"/>
          </a:xfrm>
          <a:prstGeom prst="rect">
            <a:avLst/>
          </a:prstGeom>
          <a:noFill/>
          <a:ln w="9525">
            <a:noFill/>
            <a:miter lim="800000"/>
            <a:headEnd/>
            <a:tailEnd/>
          </a:ln>
        </p:spPr>
      </p:pic>
      <p:pic>
        <p:nvPicPr>
          <p:cNvPr id="3076" name="Picture 10" descr="P:\Mgmt Svcs\Creative Design and Mktng\New Stationary Changes\Logo_Stacked_2color447.jpg"/>
          <p:cNvPicPr>
            <a:picLocks noChangeAspect="1" noChangeArrowheads="1"/>
          </p:cNvPicPr>
          <p:nvPr/>
        </p:nvPicPr>
        <p:blipFill>
          <a:blip r:embed="rId15" cstate="print"/>
          <a:srcRect/>
          <a:stretch>
            <a:fillRect/>
          </a:stretch>
        </p:blipFill>
        <p:spPr bwMode="auto">
          <a:xfrm>
            <a:off x="6975475" y="228600"/>
            <a:ext cx="2054225" cy="911225"/>
          </a:xfrm>
          <a:prstGeom prst="rect">
            <a:avLst/>
          </a:prstGeom>
          <a:noFill/>
          <a:ln w="9525">
            <a:noFill/>
            <a:miter lim="800000"/>
            <a:headEnd/>
            <a:tailEnd/>
          </a:ln>
        </p:spPr>
      </p:pic>
      <p:sp>
        <p:nvSpPr>
          <p:cNvPr id="3077" name="Rectangle 2"/>
          <p:cNvSpPr>
            <a:spLocks noGrp="1" noChangeArrowheads="1"/>
          </p:cNvSpPr>
          <p:nvPr>
            <p:ph type="title"/>
          </p:nvPr>
        </p:nvSpPr>
        <p:spPr bwMode="auto">
          <a:xfrm>
            <a:off x="228600" y="228600"/>
            <a:ext cx="6705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457200" y="64770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Verdana" pitchFamily="34" charset="0"/>
              </a:defRPr>
            </a:lvl1pPr>
          </a:lstStyle>
          <a:p>
            <a:pPr>
              <a:defRPr/>
            </a:pPr>
            <a:endParaRPr lang="en-US"/>
          </a:p>
        </p:txBody>
      </p:sp>
      <p:sp>
        <p:nvSpPr>
          <p:cNvPr id="3" name="Rectangle 5"/>
          <p:cNvSpPr>
            <a:spLocks noGrp="1" noChangeArrowheads="1"/>
          </p:cNvSpPr>
          <p:nvPr>
            <p:ph type="ftr" sz="quarter" idx="3"/>
          </p:nvPr>
        </p:nvSpPr>
        <p:spPr bwMode="auto">
          <a:xfrm>
            <a:off x="3124200" y="64770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Verdana" pitchFamily="34" charset="0"/>
              </a:defRPr>
            </a:lvl1pPr>
          </a:lstStyle>
          <a:p>
            <a:pPr>
              <a:defRPr/>
            </a:pPr>
            <a:endParaRPr lang="en-US"/>
          </a:p>
        </p:txBody>
      </p:sp>
      <p:sp>
        <p:nvSpPr>
          <p:cNvPr id="4" name="Rectangle 6"/>
          <p:cNvSpPr>
            <a:spLocks noGrp="1" noChangeArrowheads="1"/>
          </p:cNvSpPr>
          <p:nvPr>
            <p:ph type="sldNum" sz="quarter" idx="4"/>
          </p:nvPr>
        </p:nvSpPr>
        <p:spPr bwMode="auto">
          <a:xfrm>
            <a:off x="8458200" y="6477000"/>
            <a:ext cx="381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pPr>
              <a:defRPr/>
            </a:pPr>
            <a:fld id="{60E44E55-F7E0-40FB-9105-F166987D3A7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advTm="10000"/>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Verdana" pitchFamily="34" charset="0"/>
        </a:defRPr>
      </a:lvl2pPr>
      <a:lvl3pPr algn="ctr" rtl="0" eaLnBrk="0" fontAlgn="base" hangingPunct="0">
        <a:spcBef>
          <a:spcPct val="0"/>
        </a:spcBef>
        <a:spcAft>
          <a:spcPct val="0"/>
        </a:spcAft>
        <a:defRPr sz="3200">
          <a:solidFill>
            <a:schemeClr val="bg1"/>
          </a:solidFill>
          <a:latin typeface="Verdana" pitchFamily="34" charset="0"/>
        </a:defRPr>
      </a:lvl3pPr>
      <a:lvl4pPr algn="ctr" rtl="0" eaLnBrk="0" fontAlgn="base" hangingPunct="0">
        <a:spcBef>
          <a:spcPct val="0"/>
        </a:spcBef>
        <a:spcAft>
          <a:spcPct val="0"/>
        </a:spcAft>
        <a:defRPr sz="3200">
          <a:solidFill>
            <a:schemeClr val="bg1"/>
          </a:solidFill>
          <a:latin typeface="Verdana" pitchFamily="34" charset="0"/>
        </a:defRPr>
      </a:lvl4pPr>
      <a:lvl5pPr algn="ctr" rtl="0" eaLnBrk="0" fontAlgn="base" hangingPunct="0">
        <a:spcBef>
          <a:spcPct val="0"/>
        </a:spcBef>
        <a:spcAft>
          <a:spcPct val="0"/>
        </a:spcAft>
        <a:defRPr sz="3200">
          <a:solidFill>
            <a:schemeClr val="bg1"/>
          </a:solidFill>
          <a:latin typeface="Verdana" pitchFamily="34" charset="0"/>
        </a:defRPr>
      </a:lvl5pPr>
      <a:lvl6pPr marL="457200" algn="ctr" rtl="0" eaLnBrk="1" fontAlgn="base" hangingPunct="1">
        <a:spcBef>
          <a:spcPct val="0"/>
        </a:spcBef>
        <a:spcAft>
          <a:spcPct val="0"/>
        </a:spcAft>
        <a:defRPr sz="4400">
          <a:solidFill>
            <a:schemeClr val="tx2"/>
          </a:solidFill>
          <a:latin typeface="Verdana" pitchFamily="34" charset="0"/>
        </a:defRPr>
      </a:lvl6pPr>
      <a:lvl7pPr marL="914400" algn="ctr" rtl="0" eaLnBrk="1" fontAlgn="base" hangingPunct="1">
        <a:spcBef>
          <a:spcPct val="0"/>
        </a:spcBef>
        <a:spcAft>
          <a:spcPct val="0"/>
        </a:spcAft>
        <a:defRPr sz="4400">
          <a:solidFill>
            <a:schemeClr val="tx2"/>
          </a:solidFill>
          <a:latin typeface="Verdana" pitchFamily="34" charset="0"/>
        </a:defRPr>
      </a:lvl7pPr>
      <a:lvl8pPr marL="1371600" algn="ctr" rtl="0" eaLnBrk="1" fontAlgn="base" hangingPunct="1">
        <a:spcBef>
          <a:spcPct val="0"/>
        </a:spcBef>
        <a:spcAft>
          <a:spcPct val="0"/>
        </a:spcAft>
        <a:defRPr sz="4400">
          <a:solidFill>
            <a:schemeClr val="tx2"/>
          </a:solidFill>
          <a:latin typeface="Verdana" pitchFamily="34" charset="0"/>
        </a:defRPr>
      </a:lvl8pPr>
      <a:lvl9pPr marL="1828800" algn="ctr" rtl="0" eaLnBrk="1" fontAlgn="base" hangingPunct="1">
        <a:spcBef>
          <a:spcPct val="0"/>
        </a:spcBef>
        <a:spcAft>
          <a:spcPct val="0"/>
        </a:spcAft>
        <a:defRPr sz="4400">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4.png"/><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1.bin"/><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www.magnifiersandmore.net/productimage.aspx?filename=pebble_large.jpg" TargetMode="External"/><Relationship Id="rId7" Type="http://schemas.openxmlformats.org/officeDocument/2006/relationships/hyperlink" Target="http://i1.allaboutvision.com/i/ev-acrobat-lcd-510x410.jpg"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4099" name="Subtitle 6"/>
          <p:cNvSpPr>
            <a:spLocks noGrp="1"/>
          </p:cNvSpPr>
          <p:nvPr>
            <p:ph type="subTitle" idx="1"/>
          </p:nvPr>
        </p:nvSpPr>
        <p:spPr>
          <a:xfrm>
            <a:off x="1447800" y="1371600"/>
            <a:ext cx="6400800" cy="1752600"/>
          </a:xfrm>
        </p:spPr>
        <p:txBody>
          <a:bodyPr/>
          <a:lstStyle/>
          <a:p>
            <a:pPr eaLnBrk="1" hangingPunct="1"/>
            <a:r>
              <a:rPr lang="en-US" sz="4800" b="1"/>
              <a:t>BUREAU OF BLINDNESS AND VISUAL SERVICES </a:t>
            </a:r>
            <a:br>
              <a:rPr lang="en-US" b="1"/>
            </a:br>
            <a:endParaRPr lang="en-US"/>
          </a:p>
        </p:txBody>
      </p:sp>
      <p:pic>
        <p:nvPicPr>
          <p:cNvPr id="4100"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4101" name="TextBox 8"/>
          <p:cNvSpPr txBox="1">
            <a:spLocks noChangeArrowheads="1"/>
          </p:cNvSpPr>
          <p:nvPr/>
        </p:nvSpPr>
        <p:spPr bwMode="auto">
          <a:xfrm>
            <a:off x="1447800" y="3733800"/>
            <a:ext cx="6934200" cy="1200150"/>
          </a:xfrm>
          <a:prstGeom prst="rect">
            <a:avLst/>
          </a:prstGeom>
          <a:noFill/>
          <a:ln w="9525">
            <a:noFill/>
            <a:miter lim="800000"/>
            <a:headEnd/>
            <a:tailEnd/>
          </a:ln>
        </p:spPr>
        <p:txBody>
          <a:bodyPr>
            <a:spAutoFit/>
          </a:bodyPr>
          <a:lstStyle/>
          <a:p>
            <a:r>
              <a:rPr lang="en-US" sz="3600"/>
              <a:t>Promoting Independence for  Pennsylvanians with Vision Loss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13315" name="Rectangle 2"/>
          <p:cNvSpPr>
            <a:spLocks noGrp="1" noChangeArrowheads="1"/>
          </p:cNvSpPr>
          <p:nvPr>
            <p:ph type="ctrTitle"/>
          </p:nvPr>
        </p:nvSpPr>
        <p:spPr>
          <a:xfrm>
            <a:off x="762000" y="457200"/>
            <a:ext cx="7848600" cy="457200"/>
          </a:xfrm>
        </p:spPr>
        <p:txBody>
          <a:bodyPr/>
          <a:lstStyle/>
          <a:p>
            <a:pPr eaLnBrk="1" hangingPunct="1"/>
            <a:r>
              <a:rPr lang="en-US" sz="3200">
                <a:solidFill>
                  <a:schemeClr val="bg1"/>
                </a:solidFill>
                <a:latin typeface="Verdana" pitchFamily="34" charset="0"/>
              </a:rPr>
              <a:t>Visual Eligibility</a:t>
            </a:r>
            <a:endParaRPr lang="en-US" sz="3000">
              <a:solidFill>
                <a:schemeClr val="bg1"/>
              </a:solidFill>
              <a:latin typeface="Verdana" pitchFamily="34" charset="0"/>
            </a:endParaRPr>
          </a:p>
        </p:txBody>
      </p:sp>
      <p:pic>
        <p:nvPicPr>
          <p:cNvPr id="13316"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13317" name="Rectangle 4"/>
          <p:cNvSpPr>
            <a:spLocks noChangeArrowheads="1"/>
          </p:cNvSpPr>
          <p:nvPr/>
        </p:nvSpPr>
        <p:spPr bwMode="auto">
          <a:xfrm>
            <a:off x="381000" y="1225550"/>
            <a:ext cx="8534400" cy="4800600"/>
          </a:xfrm>
          <a:prstGeom prst="rect">
            <a:avLst/>
          </a:prstGeom>
          <a:noFill/>
          <a:ln w="9525">
            <a:noFill/>
            <a:miter lim="800000"/>
            <a:headEnd/>
            <a:tailEnd/>
          </a:ln>
        </p:spPr>
        <p:txBody>
          <a:bodyPr>
            <a:spAutoFit/>
          </a:bodyPr>
          <a:lstStyle/>
          <a:p>
            <a:r>
              <a:rPr lang="en-US" sz="3400"/>
              <a:t>Based on one or more of these four factors:</a:t>
            </a:r>
          </a:p>
          <a:p>
            <a:pPr>
              <a:buFont typeface="Wingdings" pitchFamily="2" charset="2"/>
              <a:buChar char="ü"/>
            </a:pPr>
            <a:r>
              <a:rPr lang="en-US" sz="3400"/>
              <a:t>A corrected visual acuity of 20/70 or greater loss in the better eye </a:t>
            </a:r>
          </a:p>
          <a:p>
            <a:pPr>
              <a:buFont typeface="Wingdings" pitchFamily="2" charset="2"/>
              <a:buChar char="ü"/>
            </a:pPr>
            <a:r>
              <a:rPr lang="en-US" sz="3400"/>
              <a:t>A visual field loss of 20 degrees or greater</a:t>
            </a:r>
          </a:p>
          <a:p>
            <a:pPr>
              <a:buFont typeface="Wingdings" pitchFamily="2" charset="2"/>
              <a:buChar char="ü"/>
            </a:pPr>
            <a:r>
              <a:rPr lang="en-US" sz="3400"/>
              <a:t>A diagnosis of a progressive sight threatening disease</a:t>
            </a:r>
          </a:p>
          <a:p>
            <a:pPr>
              <a:buFont typeface="Wingdings" pitchFamily="2" charset="2"/>
              <a:buChar char="ü"/>
            </a:pPr>
            <a:r>
              <a:rPr lang="en-US" sz="3400"/>
              <a:t>A significant functional limitation from vision loss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10" descr="blue banner"/>
          <p:cNvPicPr>
            <a:picLocks noChangeAspect="1" noChangeArrowheads="1"/>
          </p:cNvPicPr>
          <p:nvPr/>
        </p:nvPicPr>
        <p:blipFill>
          <a:blip r:embed="rId3" cstate="print"/>
          <a:srcRect/>
          <a:stretch>
            <a:fillRect/>
          </a:stretch>
        </p:blipFill>
        <p:spPr bwMode="auto">
          <a:xfrm>
            <a:off x="457200" y="457200"/>
            <a:ext cx="8229600" cy="649288"/>
          </a:xfrm>
          <a:prstGeom prst="rect">
            <a:avLst/>
          </a:prstGeom>
          <a:noFill/>
          <a:ln w="9525">
            <a:noFill/>
            <a:miter lim="800000"/>
            <a:headEnd/>
            <a:tailEnd/>
          </a:ln>
        </p:spPr>
      </p:pic>
      <p:sp>
        <p:nvSpPr>
          <p:cNvPr id="1029" name="Rectangle 2"/>
          <p:cNvSpPr>
            <a:spLocks noGrp="1" noChangeArrowheads="1"/>
          </p:cNvSpPr>
          <p:nvPr>
            <p:ph type="ctrTitle"/>
          </p:nvPr>
        </p:nvSpPr>
        <p:spPr>
          <a:xfrm>
            <a:off x="762000" y="457200"/>
            <a:ext cx="7848600" cy="457200"/>
          </a:xfrm>
        </p:spPr>
        <p:txBody>
          <a:bodyPr/>
          <a:lstStyle/>
          <a:p>
            <a:pPr eaLnBrk="1" hangingPunct="1"/>
            <a:r>
              <a:rPr lang="en-US" sz="2800">
                <a:solidFill>
                  <a:schemeClr val="bg1"/>
                </a:solidFill>
                <a:latin typeface="Verdana" pitchFamily="34" charset="0"/>
              </a:rPr>
              <a:t>Visual Eligibility: Functional Limitations</a:t>
            </a:r>
            <a:endParaRPr lang="en-US" sz="3000">
              <a:solidFill>
                <a:schemeClr val="bg1"/>
              </a:solidFill>
              <a:latin typeface="Verdana" pitchFamily="34" charset="0"/>
            </a:endParaRPr>
          </a:p>
        </p:txBody>
      </p:sp>
      <p:pic>
        <p:nvPicPr>
          <p:cNvPr id="1030" name="Picture 13" descr="L-I-rgb"/>
          <p:cNvPicPr>
            <a:picLocks noChangeAspect="1" noChangeArrowheads="1"/>
          </p:cNvPicPr>
          <p:nvPr/>
        </p:nvPicPr>
        <p:blipFill>
          <a:blip r:embed="rId4" cstate="print"/>
          <a:srcRect/>
          <a:stretch>
            <a:fillRect/>
          </a:stretch>
        </p:blipFill>
        <p:spPr bwMode="auto">
          <a:xfrm>
            <a:off x="5791200" y="5867400"/>
            <a:ext cx="2762250" cy="549275"/>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4953000" y="3962400"/>
          <a:ext cx="3733800" cy="2619375"/>
        </p:xfrm>
        <a:graphic>
          <a:graphicData uri="http://schemas.openxmlformats.org/presentationml/2006/ole">
            <mc:AlternateContent xmlns:mc="http://schemas.openxmlformats.org/markup-compatibility/2006">
              <mc:Choice xmlns:v="urn:schemas-microsoft-com:vml" Requires="v">
                <p:oleObj spid="_x0000_s1040" name="Photo Editor Photo" r:id="rId5" imgW="5238095" imgH="2647619" progId="MSPhotoEd.3">
                  <p:embed/>
                </p:oleObj>
              </mc:Choice>
              <mc:Fallback>
                <p:oleObj name="Photo Editor Photo" r:id="rId5" imgW="5238095" imgH="2647619" progId="MSPhotoEd.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r="27931"/>
                      <a:stretch>
                        <a:fillRect/>
                      </a:stretch>
                    </p:blipFill>
                    <p:spPr bwMode="auto">
                      <a:xfrm>
                        <a:off x="4953000" y="3962400"/>
                        <a:ext cx="3733800" cy="2619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3"/>
          <p:cNvGraphicFramePr>
            <a:graphicFrameLocks noChangeAspect="1"/>
          </p:cNvGraphicFramePr>
          <p:nvPr/>
        </p:nvGraphicFramePr>
        <p:xfrm>
          <a:off x="457200" y="1295400"/>
          <a:ext cx="3756025" cy="3148013"/>
        </p:xfrm>
        <a:graphic>
          <a:graphicData uri="http://schemas.openxmlformats.org/presentationml/2006/ole">
            <mc:AlternateContent xmlns:mc="http://schemas.openxmlformats.org/markup-compatibility/2006">
              <mc:Choice xmlns:v="urn:schemas-microsoft-com:vml" Requires="v">
                <p:oleObj spid="_x0000_s1041" name="Document" r:id="rId7" imgW="5236314" imgH="2799751" progId="Word.Document.8">
                  <p:embed/>
                </p:oleObj>
              </mc:Choice>
              <mc:Fallback>
                <p:oleObj name="Document" r:id="rId7" imgW="5236314" imgH="2799751" progId="Word.Document.8">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r="27940"/>
                      <a:stretch>
                        <a:fillRect/>
                      </a:stretch>
                    </p:blipFill>
                    <p:spPr bwMode="auto">
                      <a:xfrm>
                        <a:off x="457200" y="1295400"/>
                        <a:ext cx="3756025" cy="31480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14339" name="Rectangle 2"/>
          <p:cNvSpPr>
            <a:spLocks noGrp="1" noChangeArrowheads="1"/>
          </p:cNvSpPr>
          <p:nvPr>
            <p:ph type="ctrTitle"/>
          </p:nvPr>
        </p:nvSpPr>
        <p:spPr>
          <a:xfrm>
            <a:off x="762000" y="457200"/>
            <a:ext cx="7848600" cy="457200"/>
          </a:xfrm>
        </p:spPr>
        <p:txBody>
          <a:bodyPr/>
          <a:lstStyle/>
          <a:p>
            <a:pPr eaLnBrk="1" hangingPunct="1"/>
            <a:r>
              <a:rPr lang="en-US" sz="3200">
                <a:solidFill>
                  <a:schemeClr val="bg1"/>
                </a:solidFill>
                <a:latin typeface="Verdana" pitchFamily="34" charset="0"/>
              </a:rPr>
              <a:t>Visual Eligibility (continued)</a:t>
            </a:r>
            <a:endParaRPr lang="en-US" sz="3000">
              <a:solidFill>
                <a:schemeClr val="bg1"/>
              </a:solidFill>
              <a:latin typeface="Verdana" pitchFamily="34" charset="0"/>
            </a:endParaRPr>
          </a:p>
        </p:txBody>
      </p:sp>
      <p:pic>
        <p:nvPicPr>
          <p:cNvPr id="14340"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5" name="Content Placeholder 3"/>
          <p:cNvSpPr txBox="1">
            <a:spLocks/>
          </p:cNvSpPr>
          <p:nvPr/>
        </p:nvSpPr>
        <p:spPr bwMode="auto">
          <a:xfrm>
            <a:off x="914400" y="1295400"/>
            <a:ext cx="7772400" cy="4800600"/>
          </a:xfrm>
          <a:prstGeom prst="rect">
            <a:avLst/>
          </a:prstGeom>
          <a:noFill/>
          <a:ln w="9525">
            <a:noFill/>
            <a:miter lim="800000"/>
            <a:headEnd/>
            <a:tailEnd/>
          </a:ln>
          <a:effectLst/>
        </p:spPr>
        <p:txBody>
          <a:bodyPr>
            <a:normAutofit/>
          </a:bodyPr>
          <a:lstStyle/>
          <a:p>
            <a:pPr>
              <a:spcBef>
                <a:spcPct val="20000"/>
              </a:spcBef>
              <a:defRPr/>
            </a:pPr>
            <a:r>
              <a:rPr lang="en-US" sz="4000" kern="0" dirty="0">
                <a:latin typeface="+mn-lt"/>
              </a:rPr>
              <a:t>Must receive documentation of visual diagnosis.  Can be obtained from customer’s:</a:t>
            </a:r>
          </a:p>
          <a:p>
            <a:pPr>
              <a:spcBef>
                <a:spcPct val="20000"/>
              </a:spcBef>
              <a:buFont typeface="Wingdings" pitchFamily="2" charset="2"/>
              <a:buChar char="§"/>
              <a:defRPr/>
            </a:pPr>
            <a:r>
              <a:rPr lang="en-US" sz="4000" kern="0" dirty="0">
                <a:latin typeface="+mn-lt"/>
              </a:rPr>
              <a:t>Ophthalmologist, optometrist, or physician</a:t>
            </a:r>
          </a:p>
          <a:p>
            <a:pPr>
              <a:spcBef>
                <a:spcPct val="20000"/>
              </a:spcBef>
              <a:buFont typeface="Wingdings" pitchFamily="2" charset="2"/>
              <a:buChar char="§"/>
              <a:defRPr/>
            </a:pPr>
            <a:r>
              <a:rPr lang="en-US" sz="4000" kern="0" dirty="0">
                <a:latin typeface="+mn-lt"/>
              </a:rPr>
              <a:t>Social Security Disability Determination Unit</a:t>
            </a:r>
          </a:p>
          <a:p>
            <a:pPr algn="ctr">
              <a:spcBef>
                <a:spcPct val="20000"/>
              </a:spcBef>
              <a:defRPr/>
            </a:pPr>
            <a:endParaRPr lang="en-US" sz="4000" kern="0" dirty="0">
              <a:solidFill>
                <a:schemeClr val="bg1"/>
              </a:solidFill>
              <a:latin typeface="+mn-lt"/>
            </a:endParaRPr>
          </a:p>
          <a:p>
            <a:pPr algn="ctr">
              <a:spcBef>
                <a:spcPct val="20000"/>
              </a:spcBef>
              <a:defRPr/>
            </a:pPr>
            <a:endParaRPr lang="en-US" sz="4000" kern="0" dirty="0">
              <a:solidFill>
                <a:schemeClr val="bg1"/>
              </a:solidFill>
              <a:latin typeface="+mn-lt"/>
            </a:endParaRPr>
          </a:p>
          <a:p>
            <a:pPr algn="ctr">
              <a:spcBef>
                <a:spcPct val="20000"/>
              </a:spcBef>
              <a:defRPr/>
            </a:pPr>
            <a:endParaRPr lang="en-US" sz="4000" kern="0" dirty="0">
              <a:solidFill>
                <a:schemeClr val="bg1"/>
              </a:solidFill>
              <a:latin typeface="+mn-lt"/>
            </a:endParaRPr>
          </a:p>
          <a:p>
            <a:pPr algn="ctr">
              <a:spcBef>
                <a:spcPct val="20000"/>
              </a:spcBef>
              <a:defRPr/>
            </a:pPr>
            <a:endParaRPr lang="en-US" sz="4400" kern="0" dirty="0">
              <a:solidFill>
                <a:schemeClr val="bg1"/>
              </a:solidFill>
              <a:latin typeface="+mn-lt"/>
            </a:endParaRPr>
          </a:p>
          <a:p>
            <a:pPr algn="ctr">
              <a:spcBef>
                <a:spcPct val="20000"/>
              </a:spcBef>
              <a:defRPr/>
            </a:pPr>
            <a:endParaRPr lang="en-US" sz="3200" kern="0" dirty="0">
              <a:solidFill>
                <a:schemeClr val="bg1"/>
              </a:solidFill>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15363" name="Rectangle 2"/>
          <p:cNvSpPr>
            <a:spLocks noGrp="1" noChangeArrowheads="1"/>
          </p:cNvSpPr>
          <p:nvPr>
            <p:ph type="ctrTitle"/>
          </p:nvPr>
        </p:nvSpPr>
        <p:spPr>
          <a:xfrm>
            <a:off x="762000" y="457200"/>
            <a:ext cx="7848600" cy="457200"/>
          </a:xfrm>
        </p:spPr>
        <p:txBody>
          <a:bodyPr/>
          <a:lstStyle/>
          <a:p>
            <a:pPr eaLnBrk="1" hangingPunct="1"/>
            <a:r>
              <a:rPr lang="en-US" sz="3200">
                <a:solidFill>
                  <a:schemeClr val="bg1"/>
                </a:solidFill>
                <a:latin typeface="Verdana" pitchFamily="34" charset="0"/>
              </a:rPr>
              <a:t>Eligibility: Assessment of Need</a:t>
            </a:r>
            <a:endParaRPr lang="en-US" sz="3000">
              <a:solidFill>
                <a:schemeClr val="bg1"/>
              </a:solidFill>
              <a:latin typeface="Verdana" pitchFamily="34" charset="0"/>
            </a:endParaRPr>
          </a:p>
        </p:txBody>
      </p:sp>
      <p:pic>
        <p:nvPicPr>
          <p:cNvPr id="15364"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6" name="Content Placeholder 3"/>
          <p:cNvSpPr txBox="1">
            <a:spLocks/>
          </p:cNvSpPr>
          <p:nvPr/>
        </p:nvSpPr>
        <p:spPr bwMode="auto">
          <a:xfrm>
            <a:off x="762000" y="1143000"/>
            <a:ext cx="7772400" cy="5410200"/>
          </a:xfrm>
          <a:prstGeom prst="rect">
            <a:avLst/>
          </a:prstGeom>
          <a:noFill/>
          <a:ln w="9525">
            <a:noFill/>
            <a:miter lim="800000"/>
            <a:headEnd/>
            <a:tailEnd/>
          </a:ln>
        </p:spPr>
        <p:txBody>
          <a:bodyPr>
            <a:normAutofit/>
          </a:bodyPr>
          <a:lstStyle/>
          <a:p>
            <a:pPr eaLnBrk="0" hangingPunct="0">
              <a:spcBef>
                <a:spcPct val="20000"/>
              </a:spcBef>
              <a:defRPr/>
            </a:pPr>
            <a:r>
              <a:rPr lang="en-US" sz="3600" kern="0" dirty="0">
                <a:latin typeface="+mn-lt"/>
              </a:rPr>
              <a:t>An assessment of need for service must be completed.</a:t>
            </a:r>
          </a:p>
          <a:p>
            <a:pPr eaLnBrk="0" hangingPunct="0">
              <a:spcBef>
                <a:spcPct val="20000"/>
              </a:spcBef>
              <a:defRPr/>
            </a:pPr>
            <a:r>
              <a:rPr lang="en-US" sz="3600" kern="0" dirty="0">
                <a:latin typeface="+mn-lt"/>
              </a:rPr>
              <a:t>Assessment identifies significant functional limitations in completing daily living tasks that result from vision loss and determines what services the individual needs to maintain an independent life.</a:t>
            </a:r>
          </a:p>
          <a:p>
            <a:pPr eaLnBrk="0" hangingPunct="0">
              <a:spcBef>
                <a:spcPct val="20000"/>
              </a:spcBef>
              <a:defRPr/>
            </a:pPr>
            <a:endParaRPr lang="en-US" sz="4000" kern="0" dirty="0">
              <a:latin typeface="+mn-lt"/>
            </a:endParaRPr>
          </a:p>
          <a:p>
            <a:pPr eaLnBrk="0" hangingPunct="0">
              <a:spcBef>
                <a:spcPct val="20000"/>
              </a:spcBef>
              <a:defRPr/>
            </a:pPr>
            <a:endParaRPr lang="en-US" sz="4000" kern="0" dirty="0">
              <a:latin typeface="+mn-lt"/>
            </a:endParaRPr>
          </a:p>
          <a:p>
            <a:pPr algn="ctr" eaLnBrk="0" hangingPunct="0">
              <a:spcBef>
                <a:spcPct val="20000"/>
              </a:spcBef>
              <a:defRPr/>
            </a:pPr>
            <a:endParaRPr lang="en-US" sz="4000" kern="0" dirty="0">
              <a:solidFill>
                <a:schemeClr val="bg1"/>
              </a:solidFill>
              <a:latin typeface="+mn-lt"/>
            </a:endParaRPr>
          </a:p>
          <a:p>
            <a:pPr algn="ctr" eaLnBrk="0" hangingPunct="0">
              <a:spcBef>
                <a:spcPct val="20000"/>
              </a:spcBef>
              <a:defRPr/>
            </a:pPr>
            <a:endParaRPr lang="en-US" sz="4400" kern="0" dirty="0">
              <a:solidFill>
                <a:schemeClr val="bg1"/>
              </a:solidFill>
              <a:latin typeface="+mn-lt"/>
            </a:endParaRPr>
          </a:p>
          <a:p>
            <a:pPr algn="ctr" eaLnBrk="0" hangingPunct="0">
              <a:spcBef>
                <a:spcPct val="20000"/>
              </a:spcBef>
              <a:defRPr/>
            </a:pPr>
            <a:endParaRPr lang="en-US" sz="3200" kern="0" dirty="0">
              <a:solidFill>
                <a:schemeClr val="bg1"/>
              </a:solidFill>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16387" name="Rectangle 2"/>
          <p:cNvSpPr>
            <a:spLocks noGrp="1" noChangeArrowheads="1"/>
          </p:cNvSpPr>
          <p:nvPr>
            <p:ph type="ctrTitle"/>
          </p:nvPr>
        </p:nvSpPr>
        <p:spPr>
          <a:xfrm>
            <a:off x="762000" y="457200"/>
            <a:ext cx="7848600" cy="457200"/>
          </a:xfrm>
        </p:spPr>
        <p:txBody>
          <a:bodyPr/>
          <a:lstStyle/>
          <a:p>
            <a:pPr eaLnBrk="1" hangingPunct="1"/>
            <a:r>
              <a:rPr lang="en-US" sz="3200">
                <a:solidFill>
                  <a:schemeClr val="bg1"/>
                </a:solidFill>
                <a:latin typeface="Verdana" pitchFamily="34" charset="0"/>
              </a:rPr>
              <a:t>Financial Eligibility</a:t>
            </a:r>
            <a:endParaRPr lang="en-US" sz="3000">
              <a:solidFill>
                <a:schemeClr val="bg1"/>
              </a:solidFill>
              <a:latin typeface="Verdana" pitchFamily="34" charset="0"/>
            </a:endParaRPr>
          </a:p>
        </p:txBody>
      </p:sp>
      <p:pic>
        <p:nvPicPr>
          <p:cNvPr id="16388"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6" name="Content Placeholder 3"/>
          <p:cNvSpPr txBox="1">
            <a:spLocks/>
          </p:cNvSpPr>
          <p:nvPr/>
        </p:nvSpPr>
        <p:spPr bwMode="auto">
          <a:xfrm>
            <a:off x="457200" y="1143000"/>
            <a:ext cx="7772400" cy="5410200"/>
          </a:xfrm>
          <a:prstGeom prst="rect">
            <a:avLst/>
          </a:prstGeom>
          <a:noFill/>
          <a:ln w="9525">
            <a:noFill/>
            <a:miter lim="800000"/>
            <a:headEnd/>
            <a:tailEnd/>
          </a:ln>
        </p:spPr>
        <p:txBody>
          <a:bodyPr>
            <a:normAutofit/>
          </a:bodyPr>
          <a:lstStyle/>
          <a:p>
            <a:pPr eaLnBrk="0" hangingPunct="0">
              <a:spcBef>
                <a:spcPct val="20000"/>
              </a:spcBef>
              <a:defRPr/>
            </a:pPr>
            <a:r>
              <a:rPr lang="en-US" sz="3200" kern="0" dirty="0">
                <a:latin typeface="+mn-lt"/>
              </a:rPr>
              <a:t>Certain services require the completion of a Financial Needs Test (FNT) </a:t>
            </a:r>
          </a:p>
          <a:p>
            <a:pPr eaLnBrk="0" hangingPunct="0">
              <a:spcBef>
                <a:spcPct val="20000"/>
              </a:spcBef>
              <a:defRPr/>
            </a:pPr>
            <a:endParaRPr lang="en-US" sz="3200" kern="0" dirty="0">
              <a:latin typeface="+mn-lt"/>
            </a:endParaRPr>
          </a:p>
          <a:p>
            <a:pPr eaLnBrk="0" hangingPunct="0">
              <a:spcBef>
                <a:spcPct val="20000"/>
              </a:spcBef>
              <a:defRPr/>
            </a:pPr>
            <a:r>
              <a:rPr lang="en-US" sz="3200" kern="0" dirty="0">
                <a:latin typeface="+mn-lt"/>
              </a:rPr>
              <a:t>The FNT is based on income guidelines established by the federal government.</a:t>
            </a:r>
          </a:p>
          <a:p>
            <a:pPr eaLnBrk="0" hangingPunct="0">
              <a:spcBef>
                <a:spcPct val="20000"/>
              </a:spcBef>
              <a:defRPr/>
            </a:pPr>
            <a:endParaRPr lang="en-US" sz="3200" kern="0" dirty="0">
              <a:latin typeface="+mn-lt"/>
            </a:endParaRPr>
          </a:p>
          <a:p>
            <a:pPr eaLnBrk="0" hangingPunct="0">
              <a:spcBef>
                <a:spcPct val="20000"/>
              </a:spcBef>
              <a:defRPr/>
            </a:pPr>
            <a:r>
              <a:rPr lang="en-US" sz="3200" kern="0" dirty="0">
                <a:latin typeface="+mn-lt"/>
              </a:rPr>
              <a:t>Comparable benefits must be used when applicable</a:t>
            </a:r>
          </a:p>
          <a:p>
            <a:pPr algn="ctr" eaLnBrk="0" hangingPunct="0">
              <a:spcBef>
                <a:spcPct val="20000"/>
              </a:spcBef>
              <a:defRPr/>
            </a:pPr>
            <a:endParaRPr lang="en-US" sz="4000" kern="0" dirty="0">
              <a:solidFill>
                <a:schemeClr val="bg1"/>
              </a:solidFill>
              <a:latin typeface="+mn-lt"/>
            </a:endParaRPr>
          </a:p>
          <a:p>
            <a:pPr algn="ctr" eaLnBrk="0" hangingPunct="0">
              <a:spcBef>
                <a:spcPct val="20000"/>
              </a:spcBef>
              <a:defRPr/>
            </a:pPr>
            <a:endParaRPr lang="en-US" sz="4000" kern="0" dirty="0">
              <a:solidFill>
                <a:schemeClr val="bg1"/>
              </a:solidFill>
              <a:latin typeface="+mn-lt"/>
            </a:endParaRPr>
          </a:p>
          <a:p>
            <a:pPr algn="ctr" eaLnBrk="0" hangingPunct="0">
              <a:spcBef>
                <a:spcPct val="20000"/>
              </a:spcBef>
              <a:defRPr/>
            </a:pPr>
            <a:endParaRPr lang="en-US" sz="4000" kern="0" dirty="0">
              <a:solidFill>
                <a:schemeClr val="bg1"/>
              </a:solidFill>
              <a:latin typeface="+mn-lt"/>
            </a:endParaRPr>
          </a:p>
          <a:p>
            <a:pPr algn="ctr" eaLnBrk="0" hangingPunct="0">
              <a:spcBef>
                <a:spcPct val="20000"/>
              </a:spcBef>
              <a:defRPr/>
            </a:pPr>
            <a:endParaRPr lang="en-US" sz="4400" kern="0" dirty="0">
              <a:solidFill>
                <a:schemeClr val="bg1"/>
              </a:solidFill>
              <a:latin typeface="+mn-lt"/>
            </a:endParaRPr>
          </a:p>
          <a:p>
            <a:pPr algn="ctr" eaLnBrk="0" hangingPunct="0">
              <a:spcBef>
                <a:spcPct val="20000"/>
              </a:spcBef>
              <a:defRPr/>
            </a:pPr>
            <a:endParaRPr lang="en-US" sz="3200" kern="0" dirty="0">
              <a:solidFill>
                <a:schemeClr val="bg1"/>
              </a:solidFill>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18435" name="Rectangle 2"/>
          <p:cNvSpPr>
            <a:spLocks noGrp="1" noChangeArrowheads="1"/>
          </p:cNvSpPr>
          <p:nvPr>
            <p:ph type="ctrTitle"/>
          </p:nvPr>
        </p:nvSpPr>
        <p:spPr>
          <a:xfrm>
            <a:off x="762000" y="457200"/>
            <a:ext cx="7848600" cy="457200"/>
          </a:xfrm>
        </p:spPr>
        <p:txBody>
          <a:bodyPr/>
          <a:lstStyle/>
          <a:p>
            <a:pPr eaLnBrk="1" hangingPunct="1"/>
            <a:r>
              <a:rPr lang="en-US" sz="3200">
                <a:solidFill>
                  <a:schemeClr val="bg1"/>
                </a:solidFill>
                <a:latin typeface="Verdana" pitchFamily="34" charset="0"/>
              </a:rPr>
              <a:t>Referral</a:t>
            </a:r>
            <a:r>
              <a:rPr lang="en-US" sz="3200">
                <a:solidFill>
                  <a:schemeClr val="bg1"/>
                </a:solidFill>
              </a:rPr>
              <a:t>/</a:t>
            </a:r>
            <a:r>
              <a:rPr lang="en-US" sz="3200">
                <a:solidFill>
                  <a:schemeClr val="bg1"/>
                </a:solidFill>
                <a:latin typeface="Verdana" pitchFamily="34" charset="0"/>
              </a:rPr>
              <a:t>Application Process</a:t>
            </a:r>
            <a:endParaRPr lang="en-US" sz="3000">
              <a:solidFill>
                <a:schemeClr val="bg1"/>
              </a:solidFill>
              <a:latin typeface="Verdana" pitchFamily="34" charset="0"/>
            </a:endParaRPr>
          </a:p>
        </p:txBody>
      </p:sp>
      <p:pic>
        <p:nvPicPr>
          <p:cNvPr id="18436"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5" name="Content Placeholder 2"/>
          <p:cNvSpPr txBox="1">
            <a:spLocks/>
          </p:cNvSpPr>
          <p:nvPr/>
        </p:nvSpPr>
        <p:spPr bwMode="auto">
          <a:xfrm>
            <a:off x="0" y="1219200"/>
            <a:ext cx="7772400" cy="4953000"/>
          </a:xfrm>
          <a:prstGeom prst="rect">
            <a:avLst/>
          </a:prstGeom>
          <a:noFill/>
          <a:ln w="9525">
            <a:noFill/>
            <a:miter lim="800000"/>
            <a:headEnd/>
            <a:tailEnd/>
          </a:ln>
          <a:effectLst/>
        </p:spPr>
        <p:txBody>
          <a:bodyPr/>
          <a:lstStyle/>
          <a:p>
            <a:pPr marL="457200" indent="-457200">
              <a:spcBef>
                <a:spcPct val="20000"/>
              </a:spcBef>
              <a:buFont typeface="+mj-lt"/>
              <a:buAutoNum type="arabicPeriod"/>
              <a:defRPr/>
            </a:pPr>
            <a:r>
              <a:rPr lang="en-US" sz="2200" kern="0" dirty="0">
                <a:latin typeface="+mn-lt"/>
              </a:rPr>
              <a:t>Referral received, case file created, case  placed on a master list to await investigation.  </a:t>
            </a:r>
          </a:p>
          <a:p>
            <a:pPr marL="457200" indent="-457200">
              <a:spcBef>
                <a:spcPct val="20000"/>
              </a:spcBef>
              <a:buFont typeface="+mj-lt"/>
              <a:buAutoNum type="arabicPeriod"/>
              <a:defRPr/>
            </a:pPr>
            <a:r>
              <a:rPr lang="en-US" sz="2200" kern="0" dirty="0">
                <a:latin typeface="+mn-lt"/>
              </a:rPr>
              <a:t>Referral is assigned to  appropriate program  </a:t>
            </a:r>
          </a:p>
          <a:p>
            <a:pPr marL="457200" indent="-457200">
              <a:spcBef>
                <a:spcPct val="20000"/>
              </a:spcBef>
              <a:buFont typeface="+mj-lt"/>
              <a:buAutoNum type="arabicPeriod"/>
              <a:defRPr/>
            </a:pPr>
            <a:r>
              <a:rPr lang="en-US" sz="2200" kern="0" dirty="0">
                <a:latin typeface="+mn-lt"/>
              </a:rPr>
              <a:t>Letter acknowledging referral sent to the individual with a release of information form to obtain an eye report to establish visual eligibility. </a:t>
            </a:r>
          </a:p>
          <a:p>
            <a:pPr marL="457200" indent="-457200">
              <a:spcBef>
                <a:spcPct val="20000"/>
              </a:spcBef>
              <a:buFont typeface="+mj-lt"/>
              <a:buAutoNum type="arabicPeriod"/>
              <a:defRPr/>
            </a:pPr>
            <a:r>
              <a:rPr lang="en-US" sz="2200" kern="0" dirty="0">
                <a:latin typeface="+mn-lt"/>
              </a:rPr>
              <a:t>The Social Worker or Vocational Rehabilitation Counselor assigned to the case then contacts the individual to set up an appointment for an initial interview</a:t>
            </a:r>
          </a:p>
          <a:p>
            <a:pPr marL="457200" indent="-457200">
              <a:spcBef>
                <a:spcPct val="20000"/>
              </a:spcBef>
              <a:buFont typeface="+mj-lt"/>
              <a:buAutoNum type="arabicPeriod"/>
              <a:defRPr/>
            </a:pPr>
            <a:r>
              <a:rPr lang="en-US" sz="2200" kern="0" dirty="0">
                <a:latin typeface="+mn-lt"/>
              </a:rPr>
              <a:t>Initial interview-SW completes assessment including impact of vision loss on functional capabilities; eligibility criteria discussed; available services discussed and community resources; application completed </a:t>
            </a:r>
          </a:p>
          <a:p>
            <a:pPr algn="ctr">
              <a:spcBef>
                <a:spcPct val="20000"/>
              </a:spcBef>
              <a:defRPr/>
            </a:pPr>
            <a:endParaRPr lang="en-US" sz="2400" kern="0" dirty="0">
              <a:solidFill>
                <a:schemeClr val="bg1"/>
              </a:solidFill>
              <a:latin typeface="+mn-lt"/>
            </a:endParaRPr>
          </a:p>
          <a:p>
            <a:pPr algn="ctr">
              <a:spcBef>
                <a:spcPct val="20000"/>
              </a:spcBef>
              <a:defRPr/>
            </a:pPr>
            <a:endParaRPr lang="en-US" sz="2400" kern="0" dirty="0">
              <a:solidFill>
                <a:schemeClr val="bg1"/>
              </a:solidFill>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19459" name="Rectangle 2"/>
          <p:cNvSpPr>
            <a:spLocks noGrp="1" noChangeArrowheads="1"/>
          </p:cNvSpPr>
          <p:nvPr>
            <p:ph type="ctrTitle"/>
          </p:nvPr>
        </p:nvSpPr>
        <p:spPr>
          <a:xfrm>
            <a:off x="762000" y="457200"/>
            <a:ext cx="7848600" cy="457200"/>
          </a:xfrm>
        </p:spPr>
        <p:txBody>
          <a:bodyPr/>
          <a:lstStyle/>
          <a:p>
            <a:pPr eaLnBrk="1" hangingPunct="1"/>
            <a:r>
              <a:rPr lang="en-US" sz="3200">
                <a:solidFill>
                  <a:schemeClr val="bg1"/>
                </a:solidFill>
                <a:latin typeface="Verdana" pitchFamily="34" charset="0"/>
              </a:rPr>
              <a:t>PLAN FOR SERVICES</a:t>
            </a:r>
            <a:endParaRPr lang="en-US" sz="3000">
              <a:solidFill>
                <a:schemeClr val="bg1"/>
              </a:solidFill>
              <a:latin typeface="Verdana" pitchFamily="34" charset="0"/>
            </a:endParaRPr>
          </a:p>
        </p:txBody>
      </p:sp>
      <p:pic>
        <p:nvPicPr>
          <p:cNvPr id="19460"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5" name="Content Placeholder 2"/>
          <p:cNvSpPr txBox="1">
            <a:spLocks/>
          </p:cNvSpPr>
          <p:nvPr/>
        </p:nvSpPr>
        <p:spPr bwMode="auto">
          <a:xfrm>
            <a:off x="762000" y="1295400"/>
            <a:ext cx="7772400" cy="4572000"/>
          </a:xfrm>
          <a:prstGeom prst="rect">
            <a:avLst/>
          </a:prstGeom>
          <a:noFill/>
          <a:ln w="9525">
            <a:noFill/>
            <a:miter lim="800000"/>
            <a:headEnd/>
            <a:tailEnd/>
          </a:ln>
          <a:effectLst/>
        </p:spPr>
        <p:txBody>
          <a:bodyPr>
            <a:normAutofit fontScale="92500" lnSpcReduction="10000"/>
          </a:bodyPr>
          <a:lstStyle/>
          <a:p>
            <a:pPr>
              <a:spcBef>
                <a:spcPct val="20000"/>
              </a:spcBef>
              <a:buFont typeface="Wingdings" pitchFamily="2" charset="2"/>
              <a:buChar char="§"/>
              <a:defRPr/>
            </a:pPr>
            <a:r>
              <a:rPr lang="en-US" sz="3000" kern="0" dirty="0">
                <a:latin typeface="+mn-lt"/>
              </a:rPr>
              <a:t>Development of plan can only occur after eligibility is established, and the assessment of needs and application are completed.</a:t>
            </a:r>
          </a:p>
          <a:p>
            <a:pPr>
              <a:spcBef>
                <a:spcPct val="20000"/>
              </a:spcBef>
              <a:buFont typeface="Wingdings" pitchFamily="2" charset="2"/>
              <a:buChar char="§"/>
              <a:defRPr/>
            </a:pPr>
            <a:r>
              <a:rPr lang="en-US" sz="3000" kern="0" dirty="0">
                <a:latin typeface="+mn-lt"/>
              </a:rPr>
              <a:t>Social worker and customer work together to develop plan</a:t>
            </a:r>
          </a:p>
          <a:p>
            <a:pPr>
              <a:spcBef>
                <a:spcPct val="20000"/>
              </a:spcBef>
              <a:buFont typeface="Wingdings" pitchFamily="2" charset="2"/>
              <a:buChar char="§"/>
              <a:defRPr/>
            </a:pPr>
            <a:r>
              <a:rPr lang="en-US" sz="3000" kern="0" dirty="0">
                <a:latin typeface="+mn-lt"/>
              </a:rPr>
              <a:t>Plan contains description of customer’s goals, description of services to be provided by BBVS and other agencies</a:t>
            </a:r>
          </a:p>
          <a:p>
            <a:pPr>
              <a:spcBef>
                <a:spcPct val="20000"/>
              </a:spcBef>
              <a:buFont typeface="Wingdings" pitchFamily="2" charset="2"/>
              <a:buChar char="§"/>
              <a:defRPr/>
            </a:pPr>
            <a:r>
              <a:rPr lang="en-US" sz="3000" kern="0" dirty="0">
                <a:latin typeface="+mn-lt"/>
              </a:rPr>
              <a:t>Plan is a blueprint of those rehabilitative services to be provided with the end goal of promoting the individual’s independence.</a:t>
            </a:r>
          </a:p>
          <a:p>
            <a:pPr algn="ctr">
              <a:spcBef>
                <a:spcPct val="20000"/>
              </a:spcBef>
              <a:defRPr/>
            </a:pPr>
            <a:endParaRPr lang="en-US" sz="3200" kern="0" dirty="0">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20483" name="Rectangle 2"/>
          <p:cNvSpPr>
            <a:spLocks noGrp="1" noChangeArrowheads="1"/>
          </p:cNvSpPr>
          <p:nvPr>
            <p:ph type="ctrTitle"/>
          </p:nvPr>
        </p:nvSpPr>
        <p:spPr>
          <a:xfrm>
            <a:off x="762000" y="457200"/>
            <a:ext cx="7848600" cy="457200"/>
          </a:xfrm>
        </p:spPr>
        <p:txBody>
          <a:bodyPr/>
          <a:lstStyle/>
          <a:p>
            <a:pPr eaLnBrk="1" hangingPunct="1"/>
            <a:r>
              <a:rPr lang="en-US" sz="3200">
                <a:solidFill>
                  <a:schemeClr val="bg1"/>
                </a:solidFill>
                <a:latin typeface="Verdana" pitchFamily="34" charset="0"/>
              </a:rPr>
              <a:t>Overview of BBVS Programs</a:t>
            </a:r>
            <a:endParaRPr lang="en-US" sz="3000">
              <a:solidFill>
                <a:schemeClr val="bg1"/>
              </a:solidFill>
              <a:latin typeface="Verdana" pitchFamily="34" charset="0"/>
            </a:endParaRPr>
          </a:p>
        </p:txBody>
      </p:sp>
      <p:pic>
        <p:nvPicPr>
          <p:cNvPr id="20484"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5" name="Content Placeholder 3"/>
          <p:cNvSpPr txBox="1">
            <a:spLocks/>
          </p:cNvSpPr>
          <p:nvPr/>
        </p:nvSpPr>
        <p:spPr bwMode="auto">
          <a:xfrm>
            <a:off x="762000" y="1143000"/>
            <a:ext cx="7848600" cy="5105400"/>
          </a:xfrm>
          <a:prstGeom prst="rect">
            <a:avLst/>
          </a:prstGeom>
          <a:noFill/>
          <a:ln w="9525">
            <a:noFill/>
            <a:miter lim="800000"/>
            <a:headEnd/>
            <a:tailEnd/>
          </a:ln>
          <a:effectLst/>
        </p:spPr>
        <p:txBody>
          <a:bodyPr>
            <a:normAutofit fontScale="25000" lnSpcReduction="20000"/>
          </a:bodyPr>
          <a:lstStyle/>
          <a:p>
            <a:pPr>
              <a:spcBef>
                <a:spcPct val="20000"/>
              </a:spcBef>
              <a:defRPr/>
            </a:pPr>
            <a:r>
              <a:rPr lang="en-US" sz="12000" kern="0" dirty="0">
                <a:latin typeface="+mn-lt"/>
              </a:rPr>
              <a:t>To accomplish our mission statement, BBVS provides rehabilitation services through the following programs:</a:t>
            </a:r>
          </a:p>
          <a:p>
            <a:pPr>
              <a:spcBef>
                <a:spcPct val="20000"/>
              </a:spcBef>
              <a:buFont typeface="Arial" pitchFamily="34" charset="0"/>
              <a:buChar char="•"/>
              <a:defRPr/>
            </a:pPr>
            <a:r>
              <a:rPr lang="en-US" sz="12000" kern="0" dirty="0">
                <a:latin typeface="+mn-lt"/>
              </a:rPr>
              <a:t>Vocational Rehabilitation Program (VR) </a:t>
            </a:r>
          </a:p>
          <a:p>
            <a:pPr>
              <a:spcBef>
                <a:spcPct val="20000"/>
              </a:spcBef>
              <a:buFont typeface="Arial" pitchFamily="34" charset="0"/>
              <a:buChar char="•"/>
              <a:defRPr/>
            </a:pPr>
            <a:r>
              <a:rPr lang="en-US" sz="12000" kern="0" dirty="0">
                <a:latin typeface="+mn-lt"/>
              </a:rPr>
              <a:t>Randolph-Sheppard Business Enterprise Program (BEP) </a:t>
            </a:r>
          </a:p>
          <a:p>
            <a:pPr>
              <a:spcBef>
                <a:spcPct val="20000"/>
              </a:spcBef>
              <a:buFont typeface="Arial" pitchFamily="34" charset="0"/>
              <a:buChar char="•"/>
              <a:defRPr/>
            </a:pPr>
            <a:r>
              <a:rPr lang="en-US" sz="12000" kern="0" dirty="0">
                <a:latin typeface="+mn-lt"/>
              </a:rPr>
              <a:t>Independent Living Older Blind Program</a:t>
            </a:r>
          </a:p>
          <a:p>
            <a:pPr>
              <a:spcBef>
                <a:spcPct val="20000"/>
              </a:spcBef>
              <a:buFont typeface="Arial" pitchFamily="34" charset="0"/>
              <a:buChar char="•"/>
              <a:defRPr/>
            </a:pPr>
            <a:r>
              <a:rPr lang="en-US" sz="12000" kern="0" dirty="0">
                <a:latin typeface="+mn-lt"/>
              </a:rPr>
              <a:t>Special Services for Children Program </a:t>
            </a:r>
          </a:p>
          <a:p>
            <a:pPr>
              <a:spcBef>
                <a:spcPct val="20000"/>
              </a:spcBef>
              <a:buFont typeface="Arial" pitchFamily="34" charset="0"/>
              <a:buChar char="•"/>
              <a:defRPr/>
            </a:pPr>
            <a:r>
              <a:rPr lang="en-US" sz="12000" kern="0" dirty="0">
                <a:latin typeface="+mn-lt"/>
              </a:rPr>
              <a:t>Specialized Services for Adults Program</a:t>
            </a:r>
          </a:p>
          <a:p>
            <a:pPr>
              <a:spcBef>
                <a:spcPct val="20000"/>
              </a:spcBef>
              <a:buFont typeface="Arial" pitchFamily="34" charset="0"/>
              <a:buChar char="•"/>
              <a:defRPr/>
            </a:pPr>
            <a:r>
              <a:rPr lang="en-US" sz="12000" kern="0" dirty="0">
                <a:latin typeface="+mn-lt"/>
              </a:rPr>
              <a:t>Instructional Services: Rehabilitation Teaching  &amp; Orientation and  Mobility Training</a:t>
            </a:r>
            <a:endParaRPr lang="en-US" sz="12800" kern="0" dirty="0">
              <a:latin typeface="+mn-lt"/>
            </a:endParaRPr>
          </a:p>
          <a:p>
            <a:pPr algn="ctr">
              <a:spcBef>
                <a:spcPct val="20000"/>
              </a:spcBef>
              <a:defRPr/>
            </a:pPr>
            <a:endParaRPr lang="en-US" sz="4000" kern="0" dirty="0">
              <a:latin typeface="+mn-lt"/>
            </a:endParaRPr>
          </a:p>
          <a:p>
            <a:pPr algn="ctr">
              <a:spcBef>
                <a:spcPct val="20000"/>
              </a:spcBef>
              <a:defRPr/>
            </a:pPr>
            <a:endParaRPr lang="en-US" sz="4000" kern="0" dirty="0">
              <a:latin typeface="+mn-lt"/>
            </a:endParaRPr>
          </a:p>
          <a:p>
            <a:pPr algn="ctr">
              <a:spcBef>
                <a:spcPct val="20000"/>
              </a:spcBef>
              <a:defRPr/>
            </a:pPr>
            <a:endParaRPr lang="en-US" sz="4000" kern="0" dirty="0">
              <a:latin typeface="+mn-lt"/>
            </a:endParaRPr>
          </a:p>
          <a:p>
            <a:pPr algn="ctr">
              <a:spcBef>
                <a:spcPct val="20000"/>
              </a:spcBef>
              <a:defRPr/>
            </a:pPr>
            <a:endParaRPr lang="en-US" sz="4400" kern="0" dirty="0">
              <a:latin typeface="+mn-lt"/>
            </a:endParaRPr>
          </a:p>
          <a:p>
            <a:pPr algn="ctr">
              <a:spcBef>
                <a:spcPct val="20000"/>
              </a:spcBef>
              <a:defRPr/>
            </a:pPr>
            <a:endParaRPr lang="en-US" sz="3200" kern="0" dirty="0">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22531" name="Rectangle 2"/>
          <p:cNvSpPr>
            <a:spLocks noGrp="1" noChangeArrowheads="1"/>
          </p:cNvSpPr>
          <p:nvPr>
            <p:ph type="ctrTitle"/>
          </p:nvPr>
        </p:nvSpPr>
        <p:spPr>
          <a:xfrm>
            <a:off x="762000" y="457200"/>
            <a:ext cx="7848600" cy="457200"/>
          </a:xfrm>
        </p:spPr>
        <p:txBody>
          <a:bodyPr/>
          <a:lstStyle/>
          <a:p>
            <a:pPr eaLnBrk="1" hangingPunct="1"/>
            <a:r>
              <a:rPr lang="en-US" sz="3200">
                <a:solidFill>
                  <a:schemeClr val="bg1"/>
                </a:solidFill>
                <a:latin typeface="Verdana" pitchFamily="34" charset="0"/>
              </a:rPr>
              <a:t>Vocational Rehabilitation Program</a:t>
            </a:r>
            <a:endParaRPr lang="en-US" sz="3000">
              <a:solidFill>
                <a:schemeClr val="bg1"/>
              </a:solidFill>
              <a:latin typeface="Verdana" pitchFamily="34" charset="0"/>
            </a:endParaRPr>
          </a:p>
        </p:txBody>
      </p:sp>
      <p:pic>
        <p:nvPicPr>
          <p:cNvPr id="22532"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5" name="Content Placeholder 3"/>
          <p:cNvSpPr txBox="1">
            <a:spLocks/>
          </p:cNvSpPr>
          <p:nvPr/>
        </p:nvSpPr>
        <p:spPr bwMode="auto">
          <a:xfrm>
            <a:off x="590550" y="1143000"/>
            <a:ext cx="8229600" cy="5334000"/>
          </a:xfrm>
          <a:prstGeom prst="rect">
            <a:avLst/>
          </a:prstGeom>
          <a:noFill/>
          <a:ln w="9525">
            <a:noFill/>
            <a:miter lim="800000"/>
            <a:headEnd/>
            <a:tailEnd/>
          </a:ln>
          <a:effectLst/>
        </p:spPr>
        <p:txBody>
          <a:bodyPr/>
          <a:lstStyle/>
          <a:p>
            <a:pPr>
              <a:spcBef>
                <a:spcPct val="20000"/>
              </a:spcBef>
              <a:defRPr/>
            </a:pPr>
            <a:r>
              <a:rPr lang="en-US" sz="2400" kern="0" dirty="0">
                <a:latin typeface="+mn-lt"/>
              </a:rPr>
              <a:t>Helps individuals prepare, enter into or retain employment</a:t>
            </a:r>
          </a:p>
          <a:p>
            <a:pPr>
              <a:spcBef>
                <a:spcPct val="20000"/>
              </a:spcBef>
              <a:defRPr/>
            </a:pPr>
            <a:r>
              <a:rPr lang="en-US" sz="2400" kern="0" dirty="0">
                <a:latin typeface="+mn-lt"/>
              </a:rPr>
              <a:t>Services offered under this program can include but are not limited to:</a:t>
            </a:r>
          </a:p>
          <a:p>
            <a:pPr>
              <a:spcBef>
                <a:spcPct val="20000"/>
              </a:spcBef>
              <a:buFont typeface="Arial" pitchFamily="34" charset="0"/>
              <a:buChar char="•"/>
              <a:defRPr/>
            </a:pPr>
            <a:r>
              <a:rPr lang="en-US" sz="2400" kern="0" dirty="0">
                <a:latin typeface="+mn-lt"/>
              </a:rPr>
              <a:t>Counseling and guidance</a:t>
            </a:r>
          </a:p>
          <a:p>
            <a:pPr>
              <a:spcBef>
                <a:spcPct val="20000"/>
              </a:spcBef>
              <a:buFont typeface="Arial" pitchFamily="34" charset="0"/>
              <a:buChar char="•"/>
              <a:defRPr/>
            </a:pPr>
            <a:r>
              <a:rPr lang="en-US" sz="2400" kern="0" dirty="0">
                <a:latin typeface="+mn-lt"/>
              </a:rPr>
              <a:t>Adjustment to blindness</a:t>
            </a:r>
          </a:p>
          <a:p>
            <a:pPr>
              <a:spcBef>
                <a:spcPct val="20000"/>
              </a:spcBef>
              <a:buFont typeface="Arial" pitchFamily="34" charset="0"/>
              <a:buChar char="•"/>
              <a:defRPr/>
            </a:pPr>
            <a:r>
              <a:rPr lang="en-US" sz="2400" kern="0" dirty="0">
                <a:latin typeface="+mn-lt"/>
              </a:rPr>
              <a:t>Vocational Evaluation</a:t>
            </a:r>
          </a:p>
          <a:p>
            <a:pPr>
              <a:spcBef>
                <a:spcPct val="20000"/>
              </a:spcBef>
              <a:buFont typeface="Arial" pitchFamily="34" charset="0"/>
              <a:buChar char="•"/>
              <a:defRPr/>
            </a:pPr>
            <a:r>
              <a:rPr lang="en-US" sz="2400" kern="0" dirty="0">
                <a:latin typeface="+mn-lt"/>
              </a:rPr>
              <a:t>Vocational and college training</a:t>
            </a:r>
          </a:p>
          <a:p>
            <a:pPr>
              <a:spcBef>
                <a:spcPct val="20000"/>
              </a:spcBef>
              <a:buFont typeface="Arial" pitchFamily="34" charset="0"/>
              <a:buChar char="•"/>
              <a:defRPr/>
            </a:pPr>
            <a:r>
              <a:rPr lang="en-US" sz="2400" kern="0" dirty="0">
                <a:latin typeface="+mn-lt"/>
              </a:rPr>
              <a:t>Assistive technology</a:t>
            </a:r>
          </a:p>
          <a:p>
            <a:pPr>
              <a:spcBef>
                <a:spcPct val="20000"/>
              </a:spcBef>
              <a:buFont typeface="Arial" pitchFamily="34" charset="0"/>
              <a:buChar char="•"/>
              <a:defRPr/>
            </a:pPr>
            <a:r>
              <a:rPr lang="en-US" sz="2400" kern="0" dirty="0">
                <a:latin typeface="+mn-lt"/>
              </a:rPr>
              <a:t>Rehabilitation Teaching</a:t>
            </a:r>
          </a:p>
          <a:p>
            <a:pPr>
              <a:spcBef>
                <a:spcPct val="20000"/>
              </a:spcBef>
              <a:buFont typeface="Arial" pitchFamily="34" charset="0"/>
              <a:buChar char="•"/>
              <a:defRPr/>
            </a:pPr>
            <a:r>
              <a:rPr lang="en-US" sz="2400" kern="0" dirty="0">
                <a:latin typeface="+mn-lt"/>
              </a:rPr>
              <a:t>Orientation and Mobility Instruction</a:t>
            </a:r>
          </a:p>
          <a:p>
            <a:pPr>
              <a:spcBef>
                <a:spcPct val="20000"/>
              </a:spcBef>
              <a:buFont typeface="Arial" pitchFamily="34" charset="0"/>
              <a:buChar char="•"/>
              <a:defRPr/>
            </a:pPr>
            <a:r>
              <a:rPr lang="en-US" sz="2400" kern="0" dirty="0">
                <a:latin typeface="+mn-lt"/>
              </a:rPr>
              <a:t>Occupational tools and equipment</a:t>
            </a:r>
          </a:p>
          <a:p>
            <a:pPr>
              <a:spcBef>
                <a:spcPct val="20000"/>
              </a:spcBef>
              <a:buFont typeface="Arial" pitchFamily="34" charset="0"/>
              <a:buChar char="•"/>
              <a:defRPr/>
            </a:pPr>
            <a:r>
              <a:rPr lang="en-US" sz="2400" kern="0" dirty="0">
                <a:latin typeface="+mn-lt"/>
              </a:rPr>
              <a:t>Job placement services</a:t>
            </a:r>
          </a:p>
          <a:p>
            <a:pPr>
              <a:spcBef>
                <a:spcPct val="20000"/>
              </a:spcBef>
              <a:buFont typeface="Arial" pitchFamily="34" charset="0"/>
              <a:buChar char="•"/>
              <a:defRPr/>
            </a:pPr>
            <a:r>
              <a:rPr lang="en-US" sz="2400" kern="0" dirty="0">
                <a:latin typeface="+mn-lt"/>
              </a:rPr>
              <a:t>Pre – Employment Transition Services </a:t>
            </a:r>
          </a:p>
          <a:p>
            <a:pPr>
              <a:spcBef>
                <a:spcPct val="20000"/>
              </a:spcBef>
              <a:defRPr/>
            </a:pPr>
            <a:endParaRPr lang="en-US" sz="2400" kern="0" dirty="0">
              <a:latin typeface="+mn-lt"/>
            </a:endParaRPr>
          </a:p>
          <a:p>
            <a:pPr algn="ctr">
              <a:spcBef>
                <a:spcPct val="20000"/>
              </a:spcBef>
              <a:defRPr/>
            </a:pPr>
            <a:endParaRPr lang="en-US" sz="2400" kern="0" dirty="0">
              <a:latin typeface="+mn-lt"/>
            </a:endParaRPr>
          </a:p>
          <a:p>
            <a:pPr algn="ctr">
              <a:spcBef>
                <a:spcPct val="20000"/>
              </a:spcBef>
              <a:defRPr/>
            </a:pPr>
            <a:endParaRPr lang="en-US" sz="2400" kern="0" dirty="0">
              <a:latin typeface="+mn-lt"/>
            </a:endParaRPr>
          </a:p>
          <a:p>
            <a:pPr algn="ctr">
              <a:spcBef>
                <a:spcPct val="20000"/>
              </a:spcBef>
              <a:defRPr/>
            </a:pPr>
            <a:endParaRPr lang="en-US" sz="2400" kern="0" dirty="0">
              <a:latin typeface="+mn-lt"/>
            </a:endParaRPr>
          </a:p>
          <a:p>
            <a:pPr algn="ctr">
              <a:spcBef>
                <a:spcPct val="20000"/>
              </a:spcBef>
              <a:defRPr/>
            </a:pPr>
            <a:endParaRPr lang="en-US" sz="2400" kern="0" dirty="0">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 descr="blue banner"/>
          <p:cNvPicPr>
            <a:picLocks noChangeAspect="1" noChangeArrowheads="1"/>
          </p:cNvPicPr>
          <p:nvPr/>
        </p:nvPicPr>
        <p:blipFill>
          <a:blip r:embed="rId2" cstate="print"/>
          <a:srcRect/>
          <a:stretch>
            <a:fillRect/>
          </a:stretch>
        </p:blipFill>
        <p:spPr bwMode="auto">
          <a:xfrm>
            <a:off x="457200" y="457200"/>
            <a:ext cx="8229600" cy="1295400"/>
          </a:xfrm>
          <a:prstGeom prst="rect">
            <a:avLst/>
          </a:prstGeom>
          <a:noFill/>
          <a:ln w="9525">
            <a:noFill/>
            <a:miter lim="800000"/>
            <a:headEnd/>
            <a:tailEnd/>
          </a:ln>
        </p:spPr>
      </p:pic>
      <p:sp>
        <p:nvSpPr>
          <p:cNvPr id="23555" name="Rectangle 2"/>
          <p:cNvSpPr>
            <a:spLocks noGrp="1" noChangeArrowheads="1"/>
          </p:cNvSpPr>
          <p:nvPr>
            <p:ph type="ctrTitle"/>
          </p:nvPr>
        </p:nvSpPr>
        <p:spPr>
          <a:xfrm>
            <a:off x="762000" y="457200"/>
            <a:ext cx="7848600" cy="990600"/>
          </a:xfrm>
        </p:spPr>
        <p:txBody>
          <a:bodyPr/>
          <a:lstStyle/>
          <a:p>
            <a:pPr algn="l" eaLnBrk="1" hangingPunct="1"/>
            <a:r>
              <a:rPr lang="en-US" sz="2800">
                <a:solidFill>
                  <a:schemeClr val="bg1"/>
                </a:solidFill>
                <a:latin typeface="Verdana" pitchFamily="34" charset="0"/>
              </a:rPr>
              <a:t>Vocational Rehabilitation Program (continued)</a:t>
            </a:r>
            <a:endParaRPr lang="en-US" sz="3000">
              <a:solidFill>
                <a:schemeClr val="bg1"/>
              </a:solidFill>
              <a:latin typeface="Verdana" pitchFamily="34" charset="0"/>
            </a:endParaRPr>
          </a:p>
        </p:txBody>
      </p:sp>
      <p:pic>
        <p:nvPicPr>
          <p:cNvPr id="23556"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5" name="Content Placeholder 3"/>
          <p:cNvSpPr txBox="1">
            <a:spLocks/>
          </p:cNvSpPr>
          <p:nvPr/>
        </p:nvSpPr>
        <p:spPr bwMode="auto">
          <a:xfrm>
            <a:off x="457200" y="1828800"/>
            <a:ext cx="7772400" cy="4038600"/>
          </a:xfrm>
          <a:prstGeom prst="rect">
            <a:avLst/>
          </a:prstGeom>
          <a:noFill/>
          <a:ln w="9525">
            <a:noFill/>
            <a:miter lim="800000"/>
            <a:headEnd/>
            <a:tailEnd/>
          </a:ln>
          <a:effectLst/>
        </p:spPr>
        <p:txBody>
          <a:bodyPr>
            <a:normAutofit fontScale="32500" lnSpcReduction="20000"/>
          </a:bodyPr>
          <a:lstStyle/>
          <a:p>
            <a:pPr>
              <a:spcBef>
                <a:spcPct val="20000"/>
              </a:spcBef>
              <a:defRPr/>
            </a:pPr>
            <a:r>
              <a:rPr lang="en-US" sz="8000" kern="0" dirty="0">
                <a:latin typeface="+mn-lt"/>
              </a:rPr>
              <a:t>Services are based on individual’s needs and choices, and some or all of these services may be needed for the person to prepare for, enter into or retain employment </a:t>
            </a:r>
          </a:p>
          <a:p>
            <a:pPr>
              <a:spcBef>
                <a:spcPct val="20000"/>
              </a:spcBef>
              <a:defRPr/>
            </a:pPr>
            <a:endParaRPr lang="en-US" sz="8000" kern="0" dirty="0">
              <a:latin typeface="+mn-lt"/>
            </a:endParaRPr>
          </a:p>
          <a:p>
            <a:pPr>
              <a:spcBef>
                <a:spcPct val="20000"/>
              </a:spcBef>
              <a:defRPr/>
            </a:pPr>
            <a:r>
              <a:rPr lang="en-US" sz="8000" kern="0" dirty="0">
                <a:latin typeface="+mn-lt"/>
              </a:rPr>
              <a:t>VRCs work directly with an individual to determine an appropriate employment goal and what services are needed to reach that goal.</a:t>
            </a:r>
          </a:p>
          <a:p>
            <a:pPr>
              <a:spcBef>
                <a:spcPct val="20000"/>
              </a:spcBef>
              <a:defRPr/>
            </a:pPr>
            <a:endParaRPr lang="en-US" sz="8000" kern="0" dirty="0">
              <a:latin typeface="+mn-lt"/>
            </a:endParaRPr>
          </a:p>
          <a:p>
            <a:pPr>
              <a:spcBef>
                <a:spcPct val="20000"/>
              </a:spcBef>
              <a:defRPr/>
            </a:pPr>
            <a:r>
              <a:rPr lang="en-US" sz="8000" kern="0" dirty="0">
                <a:latin typeface="+mn-lt"/>
              </a:rPr>
              <a:t>An Individual Plan for Employment (IPE) is developed jointly by the counselor and customer</a:t>
            </a:r>
          </a:p>
          <a:p>
            <a:pPr algn="ctr">
              <a:spcBef>
                <a:spcPct val="20000"/>
              </a:spcBef>
              <a:defRPr/>
            </a:pPr>
            <a:endParaRPr lang="en-US" sz="5800" kern="0" dirty="0">
              <a:latin typeface="+mn-lt"/>
            </a:endParaRPr>
          </a:p>
          <a:p>
            <a:pPr algn="ctr">
              <a:spcBef>
                <a:spcPct val="20000"/>
              </a:spcBef>
              <a:defRPr/>
            </a:pPr>
            <a:endParaRPr lang="en-US" sz="4000" kern="0" dirty="0">
              <a:latin typeface="+mn-lt"/>
            </a:endParaRPr>
          </a:p>
          <a:p>
            <a:pPr algn="ctr">
              <a:spcBef>
                <a:spcPct val="20000"/>
              </a:spcBef>
              <a:defRPr/>
            </a:pPr>
            <a:endParaRPr lang="en-US" sz="4000" kern="0" dirty="0">
              <a:latin typeface="+mn-lt"/>
            </a:endParaRPr>
          </a:p>
          <a:p>
            <a:pPr algn="ctr">
              <a:spcBef>
                <a:spcPct val="20000"/>
              </a:spcBef>
              <a:defRPr/>
            </a:pPr>
            <a:endParaRPr lang="en-US" sz="4000" kern="0" dirty="0">
              <a:latin typeface="+mn-lt"/>
            </a:endParaRPr>
          </a:p>
          <a:p>
            <a:pPr algn="ctr">
              <a:spcBef>
                <a:spcPct val="20000"/>
              </a:spcBef>
              <a:defRPr/>
            </a:pPr>
            <a:endParaRPr lang="en-US" sz="4400" kern="0" dirty="0">
              <a:latin typeface="+mn-lt"/>
            </a:endParaRPr>
          </a:p>
          <a:p>
            <a:pPr algn="ctr">
              <a:spcBef>
                <a:spcPct val="20000"/>
              </a:spcBef>
              <a:defRPr/>
            </a:pPr>
            <a:endParaRPr lang="en-US" sz="3200" kern="0"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5123" name="Rectangle 2"/>
          <p:cNvSpPr>
            <a:spLocks noGrp="1" noChangeArrowheads="1"/>
          </p:cNvSpPr>
          <p:nvPr>
            <p:ph type="ctrTitle"/>
          </p:nvPr>
        </p:nvSpPr>
        <p:spPr>
          <a:xfrm>
            <a:off x="762000" y="457200"/>
            <a:ext cx="7848600" cy="457200"/>
          </a:xfrm>
        </p:spPr>
        <p:txBody>
          <a:bodyPr/>
          <a:lstStyle/>
          <a:p>
            <a:pPr eaLnBrk="1" hangingPunct="1"/>
            <a:r>
              <a:rPr lang="en-US" sz="3000">
                <a:solidFill>
                  <a:schemeClr val="bg1"/>
                </a:solidFill>
                <a:latin typeface="Verdana" pitchFamily="34" charset="0"/>
              </a:rPr>
              <a:t>WHO WE ARE</a:t>
            </a:r>
          </a:p>
        </p:txBody>
      </p:sp>
      <p:pic>
        <p:nvPicPr>
          <p:cNvPr id="5124"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5125" name="TextBox 4"/>
          <p:cNvSpPr txBox="1">
            <a:spLocks noChangeArrowheads="1"/>
          </p:cNvSpPr>
          <p:nvPr/>
        </p:nvSpPr>
        <p:spPr bwMode="auto">
          <a:xfrm>
            <a:off x="1066800" y="1371600"/>
            <a:ext cx="7239000" cy="4400550"/>
          </a:xfrm>
          <a:prstGeom prst="rect">
            <a:avLst/>
          </a:prstGeom>
          <a:noFill/>
          <a:ln w="9525">
            <a:noFill/>
            <a:miter lim="800000"/>
            <a:headEnd/>
            <a:tailEnd/>
          </a:ln>
        </p:spPr>
        <p:txBody>
          <a:bodyPr>
            <a:spAutoFit/>
          </a:bodyPr>
          <a:lstStyle/>
          <a:p>
            <a:r>
              <a:rPr lang="en-US" sz="4000"/>
              <a:t>The Bureau of Blindness and Visual Services (BBVS) is a Bureau under the Office of Vocational Rehabilitation (OVR), Department of Labor and Industry, Commonwealth of Pennsylvania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0" descr="blue banner"/>
          <p:cNvPicPr>
            <a:picLocks noChangeAspect="1" noChangeArrowheads="1"/>
          </p:cNvPicPr>
          <p:nvPr/>
        </p:nvPicPr>
        <p:blipFill>
          <a:blip r:embed="rId2" cstate="print"/>
          <a:srcRect/>
          <a:stretch>
            <a:fillRect/>
          </a:stretch>
        </p:blipFill>
        <p:spPr bwMode="auto">
          <a:xfrm>
            <a:off x="457200" y="457200"/>
            <a:ext cx="8229600" cy="990600"/>
          </a:xfrm>
          <a:prstGeom prst="rect">
            <a:avLst/>
          </a:prstGeom>
          <a:noFill/>
          <a:ln w="9525">
            <a:noFill/>
            <a:miter lim="800000"/>
            <a:headEnd/>
            <a:tailEnd/>
          </a:ln>
        </p:spPr>
      </p:pic>
      <p:sp>
        <p:nvSpPr>
          <p:cNvPr id="24579" name="Rectangle 2"/>
          <p:cNvSpPr>
            <a:spLocks noGrp="1" noChangeArrowheads="1"/>
          </p:cNvSpPr>
          <p:nvPr>
            <p:ph type="ctrTitle"/>
          </p:nvPr>
        </p:nvSpPr>
        <p:spPr>
          <a:xfrm>
            <a:off x="762000" y="457200"/>
            <a:ext cx="7848600" cy="762000"/>
          </a:xfrm>
        </p:spPr>
        <p:txBody>
          <a:bodyPr/>
          <a:lstStyle/>
          <a:p>
            <a:pPr algn="l" eaLnBrk="1" hangingPunct="1"/>
            <a:r>
              <a:rPr lang="en-US" sz="2600">
                <a:solidFill>
                  <a:schemeClr val="bg1"/>
                </a:solidFill>
                <a:latin typeface="Verdana" pitchFamily="34" charset="0"/>
              </a:rPr>
              <a:t>Randolph Sheppard-Business Enterprise Program (BEP)</a:t>
            </a:r>
          </a:p>
        </p:txBody>
      </p:sp>
      <p:pic>
        <p:nvPicPr>
          <p:cNvPr id="24580" name="Picture 13" descr="L-I-rgb"/>
          <p:cNvPicPr>
            <a:picLocks noChangeAspect="1" noChangeArrowheads="1"/>
          </p:cNvPicPr>
          <p:nvPr/>
        </p:nvPicPr>
        <p:blipFill>
          <a:blip r:embed="rId3" cstate="print"/>
          <a:srcRect/>
          <a:stretch>
            <a:fillRect/>
          </a:stretch>
        </p:blipFill>
        <p:spPr bwMode="auto">
          <a:xfrm>
            <a:off x="5791200" y="6019800"/>
            <a:ext cx="2762250" cy="549275"/>
          </a:xfrm>
          <a:prstGeom prst="rect">
            <a:avLst/>
          </a:prstGeom>
          <a:noFill/>
          <a:ln w="9525">
            <a:noFill/>
            <a:miter lim="800000"/>
            <a:headEnd/>
            <a:tailEnd/>
          </a:ln>
        </p:spPr>
      </p:pic>
      <p:sp>
        <p:nvSpPr>
          <p:cNvPr id="5" name="Content Placeholder 3"/>
          <p:cNvSpPr txBox="1">
            <a:spLocks/>
          </p:cNvSpPr>
          <p:nvPr/>
        </p:nvSpPr>
        <p:spPr bwMode="auto">
          <a:xfrm>
            <a:off x="685800" y="1447800"/>
            <a:ext cx="7772400" cy="4419600"/>
          </a:xfrm>
          <a:prstGeom prst="rect">
            <a:avLst/>
          </a:prstGeom>
          <a:noFill/>
          <a:ln w="9525">
            <a:noFill/>
            <a:miter lim="800000"/>
            <a:headEnd/>
            <a:tailEnd/>
          </a:ln>
          <a:effectLst/>
        </p:spPr>
        <p:txBody>
          <a:bodyPr>
            <a:normAutofit fontScale="25000" lnSpcReduction="20000"/>
          </a:bodyPr>
          <a:lstStyle/>
          <a:p>
            <a:pPr algn="ctr">
              <a:spcBef>
                <a:spcPct val="20000"/>
              </a:spcBef>
              <a:defRPr/>
            </a:pPr>
            <a:r>
              <a:rPr lang="en-US" sz="3200" kern="0" dirty="0">
                <a:solidFill>
                  <a:schemeClr val="bg1"/>
                </a:solidFill>
                <a:latin typeface="+mn-lt"/>
              </a:rPr>
              <a:t>    </a:t>
            </a:r>
          </a:p>
          <a:p>
            <a:pPr>
              <a:spcBef>
                <a:spcPct val="20000"/>
              </a:spcBef>
              <a:defRPr/>
            </a:pPr>
            <a:r>
              <a:rPr lang="en-US" sz="8800" kern="0" dirty="0">
                <a:latin typeface="+mn-lt"/>
              </a:rPr>
              <a:t>The Randolph-Sheppard BEP assists persons in the operation of food service business in commercial, industrial or government locations.</a:t>
            </a:r>
          </a:p>
          <a:p>
            <a:pPr>
              <a:spcBef>
                <a:spcPct val="20000"/>
              </a:spcBef>
              <a:defRPr/>
            </a:pPr>
            <a:endParaRPr lang="en-US" sz="8800" kern="0" dirty="0">
              <a:latin typeface="+mn-lt"/>
            </a:endParaRPr>
          </a:p>
          <a:p>
            <a:pPr>
              <a:spcBef>
                <a:spcPct val="20000"/>
              </a:spcBef>
              <a:defRPr/>
            </a:pPr>
            <a:r>
              <a:rPr lang="en-US" sz="8800" kern="0" dirty="0">
                <a:latin typeface="+mn-lt"/>
              </a:rPr>
              <a:t>Food Service businesses can range from a vending machine route to the management of a large cafeteria.</a:t>
            </a:r>
          </a:p>
          <a:p>
            <a:pPr>
              <a:spcBef>
                <a:spcPct val="20000"/>
              </a:spcBef>
              <a:defRPr/>
            </a:pPr>
            <a:endParaRPr lang="en-US" sz="8800" kern="0" dirty="0">
              <a:latin typeface="+mn-lt"/>
            </a:endParaRPr>
          </a:p>
          <a:p>
            <a:pPr>
              <a:spcBef>
                <a:spcPct val="20000"/>
              </a:spcBef>
              <a:defRPr/>
            </a:pPr>
            <a:r>
              <a:rPr lang="en-US" sz="8800" kern="0" dirty="0">
                <a:latin typeface="+mn-lt"/>
              </a:rPr>
              <a:t>Eligible persons enter this program through the BBVS VR Program.</a:t>
            </a:r>
          </a:p>
          <a:p>
            <a:pPr>
              <a:spcBef>
                <a:spcPct val="20000"/>
              </a:spcBef>
              <a:defRPr/>
            </a:pPr>
            <a:endParaRPr lang="en-US" sz="8800" kern="0" dirty="0">
              <a:latin typeface="+mn-lt"/>
            </a:endParaRPr>
          </a:p>
          <a:p>
            <a:pPr>
              <a:spcBef>
                <a:spcPct val="20000"/>
              </a:spcBef>
              <a:defRPr/>
            </a:pPr>
            <a:r>
              <a:rPr lang="en-US" sz="8800" kern="0" dirty="0">
                <a:latin typeface="+mn-lt"/>
              </a:rPr>
              <a:t>BBVS BEP Agents are available and provide ongoing technical support.</a:t>
            </a:r>
          </a:p>
          <a:p>
            <a:pPr>
              <a:spcBef>
                <a:spcPct val="20000"/>
              </a:spcBef>
              <a:defRPr/>
            </a:pPr>
            <a:endParaRPr lang="en-US" sz="8800" kern="0" dirty="0">
              <a:latin typeface="+mn-lt"/>
            </a:endParaRPr>
          </a:p>
          <a:p>
            <a:pPr>
              <a:spcBef>
                <a:spcPct val="20000"/>
              </a:spcBef>
              <a:defRPr/>
            </a:pPr>
            <a:endParaRPr lang="en-US" sz="8800" kern="0" dirty="0">
              <a:latin typeface="+mn-lt"/>
            </a:endParaRPr>
          </a:p>
          <a:p>
            <a:pPr>
              <a:spcBef>
                <a:spcPct val="20000"/>
              </a:spcBef>
              <a:defRPr/>
            </a:pPr>
            <a:endParaRPr lang="en-US" sz="8800" kern="0" dirty="0">
              <a:latin typeface="+mn-lt"/>
            </a:endParaRPr>
          </a:p>
          <a:p>
            <a:pPr>
              <a:spcBef>
                <a:spcPct val="20000"/>
              </a:spcBef>
              <a:defRPr/>
            </a:pPr>
            <a:endParaRPr lang="en-US" sz="4400" kern="0" dirty="0">
              <a:latin typeface="+mn-lt"/>
            </a:endParaRPr>
          </a:p>
          <a:p>
            <a:pPr>
              <a:spcBef>
                <a:spcPct val="20000"/>
              </a:spcBef>
              <a:defRPr/>
            </a:pPr>
            <a:endParaRPr lang="en-US" sz="3200" kern="0" dirty="0">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25603" name="Rectangle 2"/>
          <p:cNvSpPr>
            <a:spLocks noGrp="1" noChangeArrowheads="1"/>
          </p:cNvSpPr>
          <p:nvPr>
            <p:ph type="ctrTitle"/>
          </p:nvPr>
        </p:nvSpPr>
        <p:spPr>
          <a:xfrm>
            <a:off x="762000" y="457200"/>
            <a:ext cx="7848600" cy="457200"/>
          </a:xfrm>
        </p:spPr>
        <p:txBody>
          <a:bodyPr/>
          <a:lstStyle/>
          <a:p>
            <a:pPr eaLnBrk="1" hangingPunct="1"/>
            <a:r>
              <a:rPr lang="en-US" sz="2800">
                <a:solidFill>
                  <a:schemeClr val="bg1"/>
                </a:solidFill>
                <a:latin typeface="Verdana" pitchFamily="34" charset="0"/>
              </a:rPr>
              <a:t>Specialized Services Program (SS)</a:t>
            </a:r>
            <a:endParaRPr lang="en-US" sz="3000">
              <a:solidFill>
                <a:schemeClr val="bg1"/>
              </a:solidFill>
              <a:latin typeface="Verdana" pitchFamily="34" charset="0"/>
            </a:endParaRPr>
          </a:p>
        </p:txBody>
      </p:sp>
      <p:pic>
        <p:nvPicPr>
          <p:cNvPr id="25604"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5" name="Content Placeholder 3"/>
          <p:cNvSpPr txBox="1">
            <a:spLocks/>
          </p:cNvSpPr>
          <p:nvPr/>
        </p:nvSpPr>
        <p:spPr bwMode="auto">
          <a:xfrm>
            <a:off x="533400" y="1143000"/>
            <a:ext cx="7772400" cy="5105400"/>
          </a:xfrm>
          <a:prstGeom prst="rect">
            <a:avLst/>
          </a:prstGeom>
          <a:noFill/>
          <a:ln w="9525">
            <a:noFill/>
            <a:miter lim="800000"/>
            <a:headEnd/>
            <a:tailEnd/>
          </a:ln>
          <a:effectLst/>
        </p:spPr>
        <p:txBody>
          <a:bodyPr>
            <a:normAutofit fontScale="85000" lnSpcReduction="10000"/>
          </a:bodyPr>
          <a:lstStyle/>
          <a:p>
            <a:pPr>
              <a:spcBef>
                <a:spcPct val="20000"/>
              </a:spcBef>
              <a:defRPr/>
            </a:pPr>
            <a:r>
              <a:rPr lang="en-US" sz="3600" kern="0" dirty="0">
                <a:latin typeface="+mn-lt"/>
              </a:rPr>
              <a:t>SS Program assists individuals to become more self-sufficient and independent in their homes and communities.</a:t>
            </a:r>
          </a:p>
          <a:p>
            <a:pPr>
              <a:spcBef>
                <a:spcPct val="20000"/>
              </a:spcBef>
              <a:defRPr/>
            </a:pPr>
            <a:r>
              <a:rPr lang="en-US" sz="3600" kern="0" dirty="0">
                <a:latin typeface="+mn-lt"/>
              </a:rPr>
              <a:t>Two components to this program:</a:t>
            </a:r>
          </a:p>
          <a:p>
            <a:pPr>
              <a:spcBef>
                <a:spcPct val="20000"/>
              </a:spcBef>
              <a:buFont typeface="Wingdings" pitchFamily="2" charset="2"/>
              <a:buChar char="§"/>
              <a:defRPr/>
            </a:pPr>
            <a:r>
              <a:rPr lang="en-US" sz="3600" kern="0" dirty="0">
                <a:latin typeface="+mn-lt"/>
              </a:rPr>
              <a:t>SS Adult:  serves adults up to 54 years of age who are not candidates for VR Program.  Services provided are similar to those under the ILOB program; will be described in detail in successive slides.</a:t>
            </a:r>
          </a:p>
          <a:p>
            <a:pPr>
              <a:spcBef>
                <a:spcPct val="20000"/>
              </a:spcBef>
              <a:buFont typeface="Wingdings" pitchFamily="2" charset="2"/>
              <a:buChar char="§"/>
              <a:defRPr/>
            </a:pPr>
            <a:r>
              <a:rPr lang="en-US" sz="3600" kern="0" dirty="0">
                <a:latin typeface="+mn-lt"/>
              </a:rPr>
              <a:t>SS-Children: serves children from birth to age 21 and their families.  </a:t>
            </a:r>
          </a:p>
          <a:p>
            <a:pPr algn="ctr">
              <a:spcBef>
                <a:spcPct val="20000"/>
              </a:spcBef>
              <a:defRPr/>
            </a:pPr>
            <a:endParaRPr lang="en-US" sz="3600" kern="0" dirty="0">
              <a:latin typeface="+mn-lt"/>
            </a:endParaRPr>
          </a:p>
          <a:p>
            <a:pPr algn="ctr">
              <a:spcBef>
                <a:spcPct val="20000"/>
              </a:spcBef>
              <a:defRPr/>
            </a:pPr>
            <a:endParaRPr lang="en-US" sz="2400" kern="0" dirty="0">
              <a:latin typeface="+mn-lt"/>
            </a:endParaRPr>
          </a:p>
          <a:p>
            <a:pPr algn="ctr">
              <a:spcBef>
                <a:spcPct val="20000"/>
              </a:spcBef>
              <a:defRPr/>
            </a:pPr>
            <a:endParaRPr lang="en-US" sz="2200" kern="0" dirty="0">
              <a:latin typeface="+mn-lt"/>
            </a:endParaRPr>
          </a:p>
          <a:p>
            <a:pPr algn="ctr">
              <a:spcBef>
                <a:spcPct val="20000"/>
              </a:spcBef>
              <a:defRPr/>
            </a:pPr>
            <a:endParaRPr lang="en-US" sz="4000" kern="0" dirty="0">
              <a:solidFill>
                <a:schemeClr val="bg1"/>
              </a:solidFill>
              <a:latin typeface="+mn-lt"/>
            </a:endParaRPr>
          </a:p>
          <a:p>
            <a:pPr algn="ctr">
              <a:spcBef>
                <a:spcPct val="20000"/>
              </a:spcBef>
              <a:defRPr/>
            </a:pPr>
            <a:endParaRPr lang="en-US" sz="4000" kern="0" dirty="0">
              <a:solidFill>
                <a:schemeClr val="bg1"/>
              </a:solidFill>
              <a:latin typeface="+mn-lt"/>
            </a:endParaRPr>
          </a:p>
          <a:p>
            <a:pPr algn="ctr">
              <a:spcBef>
                <a:spcPct val="20000"/>
              </a:spcBef>
              <a:defRPr/>
            </a:pPr>
            <a:endParaRPr lang="en-US" sz="4400" kern="0" dirty="0">
              <a:solidFill>
                <a:schemeClr val="bg1"/>
              </a:solidFill>
              <a:latin typeface="+mn-lt"/>
            </a:endParaRPr>
          </a:p>
          <a:p>
            <a:pPr algn="ctr">
              <a:spcBef>
                <a:spcPct val="20000"/>
              </a:spcBef>
              <a:defRPr/>
            </a:pPr>
            <a:endParaRPr lang="en-US" sz="3200" kern="0" dirty="0">
              <a:solidFill>
                <a:schemeClr val="bg1"/>
              </a:solidFill>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0" descr="blue banner"/>
          <p:cNvPicPr>
            <a:picLocks noChangeAspect="1" noChangeArrowheads="1"/>
          </p:cNvPicPr>
          <p:nvPr/>
        </p:nvPicPr>
        <p:blipFill>
          <a:blip r:embed="rId2" cstate="print"/>
          <a:srcRect/>
          <a:stretch>
            <a:fillRect/>
          </a:stretch>
        </p:blipFill>
        <p:spPr bwMode="auto">
          <a:xfrm>
            <a:off x="457200" y="228600"/>
            <a:ext cx="8229600" cy="1447800"/>
          </a:xfrm>
          <a:prstGeom prst="rect">
            <a:avLst/>
          </a:prstGeom>
          <a:noFill/>
          <a:ln w="9525">
            <a:noFill/>
            <a:miter lim="800000"/>
            <a:headEnd/>
            <a:tailEnd/>
          </a:ln>
        </p:spPr>
      </p:pic>
      <p:sp>
        <p:nvSpPr>
          <p:cNvPr id="26627" name="Rectangle 2"/>
          <p:cNvSpPr>
            <a:spLocks noGrp="1" noChangeArrowheads="1"/>
          </p:cNvSpPr>
          <p:nvPr>
            <p:ph type="ctrTitle"/>
          </p:nvPr>
        </p:nvSpPr>
        <p:spPr>
          <a:xfrm>
            <a:off x="914400" y="533400"/>
            <a:ext cx="7848600" cy="457200"/>
          </a:xfrm>
        </p:spPr>
        <p:txBody>
          <a:bodyPr/>
          <a:lstStyle/>
          <a:p>
            <a:pPr algn="l" eaLnBrk="1" hangingPunct="1"/>
            <a:r>
              <a:rPr lang="en-US" sz="3000">
                <a:solidFill>
                  <a:schemeClr val="bg1"/>
                </a:solidFill>
                <a:latin typeface="Verdana" pitchFamily="34" charset="0"/>
              </a:rPr>
              <a:t>Specialized Services for Children Program (Birth to 18 years of age)</a:t>
            </a:r>
          </a:p>
        </p:txBody>
      </p:sp>
      <p:pic>
        <p:nvPicPr>
          <p:cNvPr id="26628" name="Picture 13" descr="L-I-rgb"/>
          <p:cNvPicPr>
            <a:picLocks noChangeAspect="1" noChangeArrowheads="1"/>
          </p:cNvPicPr>
          <p:nvPr/>
        </p:nvPicPr>
        <p:blipFill>
          <a:blip r:embed="rId3" cstate="print"/>
          <a:srcRect/>
          <a:stretch>
            <a:fillRect/>
          </a:stretch>
        </p:blipFill>
        <p:spPr bwMode="auto">
          <a:xfrm>
            <a:off x="6781800" y="6324600"/>
            <a:ext cx="2209800" cy="439738"/>
          </a:xfrm>
          <a:prstGeom prst="rect">
            <a:avLst/>
          </a:prstGeom>
          <a:noFill/>
          <a:ln w="9525">
            <a:noFill/>
            <a:miter lim="800000"/>
            <a:headEnd/>
            <a:tailEnd/>
          </a:ln>
        </p:spPr>
      </p:pic>
      <p:sp>
        <p:nvSpPr>
          <p:cNvPr id="5" name="Content Placeholder 3"/>
          <p:cNvSpPr txBox="1">
            <a:spLocks/>
          </p:cNvSpPr>
          <p:nvPr/>
        </p:nvSpPr>
        <p:spPr bwMode="auto">
          <a:xfrm>
            <a:off x="304800" y="1676400"/>
            <a:ext cx="7543800" cy="3124200"/>
          </a:xfrm>
          <a:prstGeom prst="rect">
            <a:avLst/>
          </a:prstGeom>
          <a:noFill/>
          <a:ln w="9525">
            <a:noFill/>
            <a:miter lim="800000"/>
            <a:headEnd/>
            <a:tailEnd/>
          </a:ln>
          <a:effectLst/>
        </p:spPr>
        <p:txBody>
          <a:bodyPr/>
          <a:lstStyle/>
          <a:p>
            <a:pPr>
              <a:spcBef>
                <a:spcPct val="20000"/>
              </a:spcBef>
              <a:defRPr/>
            </a:pPr>
            <a:r>
              <a:rPr lang="en-US" sz="2400" kern="0" dirty="0">
                <a:latin typeface="+mn-lt"/>
              </a:rPr>
              <a:t>A BBVS Social Worker works with the child and their family to provide the following services as needed:</a:t>
            </a:r>
          </a:p>
          <a:p>
            <a:pPr>
              <a:spcBef>
                <a:spcPct val="20000"/>
              </a:spcBef>
              <a:buFont typeface="Wingdings" pitchFamily="2" charset="2"/>
              <a:buChar char="§"/>
              <a:defRPr/>
            </a:pPr>
            <a:r>
              <a:rPr lang="en-US" sz="2400" kern="0" dirty="0">
                <a:latin typeface="+mn-lt"/>
              </a:rPr>
              <a:t>Adaptive equipment</a:t>
            </a:r>
          </a:p>
          <a:p>
            <a:pPr>
              <a:spcBef>
                <a:spcPct val="20000"/>
              </a:spcBef>
              <a:buFont typeface="Wingdings" pitchFamily="2" charset="2"/>
              <a:buChar char="§"/>
              <a:defRPr/>
            </a:pPr>
            <a:r>
              <a:rPr lang="en-US" sz="2400" kern="0" dirty="0">
                <a:latin typeface="+mn-lt"/>
              </a:rPr>
              <a:t>Advocacy for educational services</a:t>
            </a:r>
          </a:p>
          <a:p>
            <a:pPr>
              <a:spcBef>
                <a:spcPct val="20000"/>
              </a:spcBef>
              <a:buFont typeface="Wingdings" pitchFamily="2" charset="2"/>
              <a:buChar char="§"/>
              <a:defRPr/>
            </a:pPr>
            <a:r>
              <a:rPr lang="en-US" sz="2400" kern="0" dirty="0">
                <a:latin typeface="+mn-lt"/>
              </a:rPr>
              <a:t>Low vision services</a:t>
            </a:r>
          </a:p>
          <a:p>
            <a:pPr>
              <a:spcBef>
                <a:spcPct val="20000"/>
              </a:spcBef>
              <a:buFont typeface="Wingdings" pitchFamily="2" charset="2"/>
              <a:buChar char="§"/>
              <a:defRPr/>
            </a:pPr>
            <a:r>
              <a:rPr lang="en-US" sz="2400" kern="0" dirty="0">
                <a:latin typeface="+mn-lt"/>
              </a:rPr>
              <a:t>Rehabilitation Teaching</a:t>
            </a:r>
          </a:p>
          <a:p>
            <a:pPr>
              <a:spcBef>
                <a:spcPct val="20000"/>
              </a:spcBef>
              <a:buFont typeface="Wingdings" pitchFamily="2" charset="2"/>
              <a:buChar char="§"/>
              <a:defRPr/>
            </a:pPr>
            <a:r>
              <a:rPr lang="en-US" sz="2400" kern="0" dirty="0">
                <a:latin typeface="+mn-lt"/>
              </a:rPr>
              <a:t>Counseling and guidance</a:t>
            </a:r>
          </a:p>
          <a:p>
            <a:pPr>
              <a:spcBef>
                <a:spcPct val="20000"/>
              </a:spcBef>
              <a:buFont typeface="Wingdings" pitchFamily="2" charset="2"/>
              <a:buChar char="§"/>
              <a:defRPr/>
            </a:pPr>
            <a:r>
              <a:rPr lang="en-US" sz="2400" kern="0" dirty="0">
                <a:latin typeface="+mn-lt"/>
              </a:rPr>
              <a:t>Community Orientation and Mobility instruction</a:t>
            </a:r>
          </a:p>
          <a:p>
            <a:pPr>
              <a:spcBef>
                <a:spcPct val="20000"/>
              </a:spcBef>
              <a:buFont typeface="Wingdings" pitchFamily="2" charset="2"/>
              <a:buChar char="§"/>
              <a:defRPr/>
            </a:pPr>
            <a:r>
              <a:rPr lang="en-US" sz="2400" kern="0" dirty="0">
                <a:latin typeface="+mn-lt"/>
              </a:rPr>
              <a:t>Children’s summer programs</a:t>
            </a:r>
          </a:p>
          <a:p>
            <a:pPr>
              <a:spcBef>
                <a:spcPct val="20000"/>
              </a:spcBef>
              <a:buFont typeface="Wingdings" pitchFamily="2" charset="2"/>
              <a:buChar char="§"/>
              <a:defRPr/>
            </a:pPr>
            <a:r>
              <a:rPr lang="en-US" sz="2400" kern="0" dirty="0">
                <a:latin typeface="+mn-lt"/>
              </a:rPr>
              <a:t>Transition services  (assisting the student with transition from school to post-secondary education or employment  by coordinating with BBVS VRC)</a:t>
            </a:r>
          </a:p>
          <a:p>
            <a:pPr>
              <a:spcBef>
                <a:spcPct val="20000"/>
              </a:spcBef>
              <a:defRPr/>
            </a:pPr>
            <a:endParaRPr lang="en-US" sz="2400" kern="0" dirty="0">
              <a:latin typeface="+mn-lt"/>
            </a:endParaRPr>
          </a:p>
          <a:p>
            <a:pPr>
              <a:spcBef>
                <a:spcPct val="20000"/>
              </a:spcBef>
              <a:defRPr/>
            </a:pPr>
            <a:endParaRPr lang="en-US" sz="2400" kern="0" dirty="0">
              <a:latin typeface="+mn-lt"/>
            </a:endParaRPr>
          </a:p>
          <a:p>
            <a:pPr>
              <a:spcBef>
                <a:spcPct val="20000"/>
              </a:spcBef>
              <a:defRPr/>
            </a:pPr>
            <a:endParaRPr lang="en-US" sz="2400" kern="0" dirty="0">
              <a:latin typeface="+mn-lt"/>
            </a:endParaRPr>
          </a:p>
          <a:p>
            <a:pPr>
              <a:spcBef>
                <a:spcPct val="20000"/>
              </a:spcBef>
              <a:defRPr/>
            </a:pPr>
            <a:endParaRPr lang="en-US" sz="2400" kern="0" dirty="0">
              <a:latin typeface="+mn-lt"/>
            </a:endParaRPr>
          </a:p>
          <a:p>
            <a:pPr>
              <a:spcBef>
                <a:spcPct val="20000"/>
              </a:spcBef>
              <a:defRPr/>
            </a:pPr>
            <a:endParaRPr lang="en-US" sz="2400" kern="0" dirty="0">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0" descr="blue banner"/>
          <p:cNvPicPr>
            <a:picLocks noChangeAspect="1" noChangeArrowheads="1"/>
          </p:cNvPicPr>
          <p:nvPr/>
        </p:nvPicPr>
        <p:blipFill>
          <a:blip r:embed="rId2" cstate="print"/>
          <a:srcRect/>
          <a:stretch>
            <a:fillRect/>
          </a:stretch>
        </p:blipFill>
        <p:spPr bwMode="auto">
          <a:xfrm>
            <a:off x="457200" y="457200"/>
            <a:ext cx="8229600" cy="1295400"/>
          </a:xfrm>
          <a:prstGeom prst="rect">
            <a:avLst/>
          </a:prstGeom>
          <a:noFill/>
          <a:ln w="9525">
            <a:noFill/>
            <a:miter lim="800000"/>
            <a:headEnd/>
            <a:tailEnd/>
          </a:ln>
        </p:spPr>
      </p:pic>
      <p:sp>
        <p:nvSpPr>
          <p:cNvPr id="27651" name="Rectangle 2"/>
          <p:cNvSpPr>
            <a:spLocks noGrp="1" noChangeArrowheads="1"/>
          </p:cNvSpPr>
          <p:nvPr>
            <p:ph type="ctrTitle"/>
          </p:nvPr>
        </p:nvSpPr>
        <p:spPr>
          <a:xfrm>
            <a:off x="762000" y="457200"/>
            <a:ext cx="7848600" cy="914400"/>
          </a:xfrm>
        </p:spPr>
        <p:txBody>
          <a:bodyPr/>
          <a:lstStyle/>
          <a:p>
            <a:pPr algn="l" eaLnBrk="1" hangingPunct="1"/>
            <a:r>
              <a:rPr lang="en-US" sz="3200">
                <a:solidFill>
                  <a:schemeClr val="bg1"/>
                </a:solidFill>
                <a:latin typeface="Verdana" pitchFamily="34" charset="0"/>
              </a:rPr>
              <a:t>Independent Living Older Blind Program</a:t>
            </a:r>
          </a:p>
        </p:txBody>
      </p:sp>
      <p:pic>
        <p:nvPicPr>
          <p:cNvPr id="27652" name="Picture 13" descr="L-I-rgb"/>
          <p:cNvPicPr>
            <a:picLocks noChangeAspect="1" noChangeArrowheads="1"/>
          </p:cNvPicPr>
          <p:nvPr/>
        </p:nvPicPr>
        <p:blipFill>
          <a:blip r:embed="rId3" cstate="print"/>
          <a:srcRect/>
          <a:stretch>
            <a:fillRect/>
          </a:stretch>
        </p:blipFill>
        <p:spPr bwMode="auto">
          <a:xfrm>
            <a:off x="6248400" y="6172200"/>
            <a:ext cx="2762250" cy="549275"/>
          </a:xfrm>
          <a:prstGeom prst="rect">
            <a:avLst/>
          </a:prstGeom>
          <a:noFill/>
          <a:ln w="9525">
            <a:noFill/>
            <a:miter lim="800000"/>
            <a:headEnd/>
            <a:tailEnd/>
          </a:ln>
        </p:spPr>
      </p:pic>
      <p:pic>
        <p:nvPicPr>
          <p:cNvPr id="27653" name="Picture 2" descr="F:\DCIM\107___04\IMG_1232.JPG"/>
          <p:cNvPicPr>
            <a:picLocks noChangeAspect="1" noChangeArrowheads="1"/>
          </p:cNvPicPr>
          <p:nvPr/>
        </p:nvPicPr>
        <p:blipFill>
          <a:blip r:embed="rId4" cstate="print"/>
          <a:srcRect t="4504" r="6532" b="896"/>
          <a:stretch>
            <a:fillRect/>
          </a:stretch>
        </p:blipFill>
        <p:spPr bwMode="auto">
          <a:xfrm>
            <a:off x="1600200" y="1828800"/>
            <a:ext cx="5638800" cy="42799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 descr="blue banner"/>
          <p:cNvPicPr>
            <a:picLocks noChangeAspect="1" noChangeArrowheads="1"/>
          </p:cNvPicPr>
          <p:nvPr/>
        </p:nvPicPr>
        <p:blipFill>
          <a:blip r:embed="rId2" cstate="print"/>
          <a:srcRect/>
          <a:stretch>
            <a:fillRect/>
          </a:stretch>
        </p:blipFill>
        <p:spPr bwMode="auto">
          <a:xfrm>
            <a:off x="457200" y="457200"/>
            <a:ext cx="8229600" cy="1143000"/>
          </a:xfrm>
          <a:prstGeom prst="rect">
            <a:avLst/>
          </a:prstGeom>
          <a:noFill/>
          <a:ln w="9525">
            <a:noFill/>
            <a:miter lim="800000"/>
            <a:headEnd/>
            <a:tailEnd/>
          </a:ln>
        </p:spPr>
      </p:pic>
      <p:sp>
        <p:nvSpPr>
          <p:cNvPr id="28675" name="Rectangle 2"/>
          <p:cNvSpPr>
            <a:spLocks noGrp="1" noChangeArrowheads="1"/>
          </p:cNvSpPr>
          <p:nvPr>
            <p:ph type="ctrTitle"/>
          </p:nvPr>
        </p:nvSpPr>
        <p:spPr>
          <a:xfrm>
            <a:off x="762000" y="609600"/>
            <a:ext cx="7848600" cy="457200"/>
          </a:xfrm>
        </p:spPr>
        <p:txBody>
          <a:bodyPr/>
          <a:lstStyle/>
          <a:p>
            <a:pPr algn="l" eaLnBrk="1" hangingPunct="1"/>
            <a:r>
              <a:rPr lang="en-US" sz="2800">
                <a:solidFill>
                  <a:schemeClr val="bg1"/>
                </a:solidFill>
                <a:latin typeface="Verdana" pitchFamily="34" charset="0"/>
              </a:rPr>
              <a:t>Independent Living Older Blind Program (ILOB)  Age 55+</a:t>
            </a:r>
            <a:endParaRPr lang="en-US" sz="3000">
              <a:solidFill>
                <a:schemeClr val="bg1"/>
              </a:solidFill>
              <a:latin typeface="Verdana" pitchFamily="34" charset="0"/>
            </a:endParaRPr>
          </a:p>
        </p:txBody>
      </p:sp>
      <p:pic>
        <p:nvPicPr>
          <p:cNvPr id="28676" name="Picture 13" descr="L-I-rgb"/>
          <p:cNvPicPr>
            <a:picLocks noChangeAspect="1" noChangeArrowheads="1"/>
          </p:cNvPicPr>
          <p:nvPr/>
        </p:nvPicPr>
        <p:blipFill>
          <a:blip r:embed="rId3" cstate="print"/>
          <a:srcRect/>
          <a:stretch>
            <a:fillRect/>
          </a:stretch>
        </p:blipFill>
        <p:spPr bwMode="auto">
          <a:xfrm>
            <a:off x="6248400" y="6019800"/>
            <a:ext cx="2762250" cy="549275"/>
          </a:xfrm>
          <a:prstGeom prst="rect">
            <a:avLst/>
          </a:prstGeom>
          <a:noFill/>
          <a:ln w="9525">
            <a:noFill/>
            <a:miter lim="800000"/>
            <a:headEnd/>
            <a:tailEnd/>
          </a:ln>
        </p:spPr>
      </p:pic>
      <p:sp>
        <p:nvSpPr>
          <p:cNvPr id="5" name="Content Placeholder 3"/>
          <p:cNvSpPr txBox="1">
            <a:spLocks/>
          </p:cNvSpPr>
          <p:nvPr/>
        </p:nvSpPr>
        <p:spPr bwMode="auto">
          <a:xfrm>
            <a:off x="381000" y="1600200"/>
            <a:ext cx="7772400" cy="4648200"/>
          </a:xfrm>
          <a:prstGeom prst="rect">
            <a:avLst/>
          </a:prstGeom>
          <a:noFill/>
          <a:ln w="9525">
            <a:noFill/>
            <a:miter lim="800000"/>
            <a:headEnd/>
            <a:tailEnd/>
          </a:ln>
          <a:effectLst/>
        </p:spPr>
        <p:txBody>
          <a:bodyPr>
            <a:normAutofit fontScale="85000" lnSpcReduction="20000"/>
          </a:bodyPr>
          <a:lstStyle/>
          <a:p>
            <a:pPr>
              <a:spcBef>
                <a:spcPct val="20000"/>
              </a:spcBef>
              <a:defRPr/>
            </a:pPr>
            <a:r>
              <a:rPr lang="en-US" sz="3600" kern="0" dirty="0">
                <a:latin typeface="+mn-lt"/>
              </a:rPr>
              <a:t>Purpose of program: to provide rehabilitation services to enable individuals to regain or maintain maximum independence in their homes and communities.</a:t>
            </a:r>
          </a:p>
          <a:p>
            <a:pPr>
              <a:spcBef>
                <a:spcPct val="20000"/>
              </a:spcBef>
              <a:defRPr/>
            </a:pPr>
            <a:endParaRPr lang="en-US" sz="3600" kern="0" dirty="0">
              <a:latin typeface="+mn-lt"/>
            </a:endParaRPr>
          </a:p>
          <a:p>
            <a:pPr>
              <a:spcBef>
                <a:spcPct val="20000"/>
              </a:spcBef>
              <a:defRPr/>
            </a:pPr>
            <a:r>
              <a:rPr lang="en-US" sz="3600" kern="0" dirty="0">
                <a:latin typeface="+mn-lt"/>
              </a:rPr>
              <a:t>A BBVS Social Worker after receiving a referral contacts the customer , establishes eligibility, assesses their needs and develops a Service Plan with them which identifies the services to be provided.</a:t>
            </a:r>
            <a:endParaRPr lang="en-US" sz="2400" kern="0" dirty="0">
              <a:latin typeface="+mn-lt"/>
            </a:endParaRPr>
          </a:p>
          <a:p>
            <a:pPr>
              <a:spcBef>
                <a:spcPct val="20000"/>
              </a:spcBef>
              <a:defRPr/>
            </a:pPr>
            <a:endParaRPr lang="en-US" sz="2200" kern="0" dirty="0">
              <a:latin typeface="+mn-lt"/>
            </a:endParaRPr>
          </a:p>
          <a:p>
            <a:pPr algn="ctr">
              <a:spcBef>
                <a:spcPct val="20000"/>
              </a:spcBef>
              <a:defRPr/>
            </a:pPr>
            <a:endParaRPr lang="en-US" sz="4000" kern="0" dirty="0">
              <a:latin typeface="+mn-lt"/>
            </a:endParaRPr>
          </a:p>
          <a:p>
            <a:pPr algn="ctr">
              <a:spcBef>
                <a:spcPct val="20000"/>
              </a:spcBef>
              <a:defRPr/>
            </a:pPr>
            <a:endParaRPr lang="en-US" sz="4000" kern="0" dirty="0">
              <a:latin typeface="+mn-lt"/>
            </a:endParaRPr>
          </a:p>
          <a:p>
            <a:pPr algn="ctr">
              <a:spcBef>
                <a:spcPct val="20000"/>
              </a:spcBef>
              <a:defRPr/>
            </a:pPr>
            <a:endParaRPr lang="en-US" sz="4400" kern="0" dirty="0">
              <a:latin typeface="+mn-lt"/>
            </a:endParaRPr>
          </a:p>
          <a:p>
            <a:pPr algn="ctr">
              <a:spcBef>
                <a:spcPct val="20000"/>
              </a:spcBef>
              <a:defRPr/>
            </a:pPr>
            <a:endParaRPr lang="en-US" sz="3200" kern="0" dirty="0">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29699" name="Rectangle 2"/>
          <p:cNvSpPr>
            <a:spLocks noGrp="1" noChangeArrowheads="1"/>
          </p:cNvSpPr>
          <p:nvPr>
            <p:ph type="ctrTitle"/>
          </p:nvPr>
        </p:nvSpPr>
        <p:spPr>
          <a:xfrm>
            <a:off x="762000" y="457200"/>
            <a:ext cx="7848600" cy="457200"/>
          </a:xfrm>
        </p:spPr>
        <p:txBody>
          <a:bodyPr/>
          <a:lstStyle/>
          <a:p>
            <a:pPr eaLnBrk="1" hangingPunct="1"/>
            <a:r>
              <a:rPr lang="en-US" sz="2800">
                <a:solidFill>
                  <a:schemeClr val="bg1"/>
                </a:solidFill>
                <a:latin typeface="Verdana" pitchFamily="34" charset="0"/>
              </a:rPr>
              <a:t>ILOB Program (continued)</a:t>
            </a:r>
            <a:endParaRPr lang="en-US" sz="3000">
              <a:solidFill>
                <a:schemeClr val="bg1"/>
              </a:solidFill>
              <a:latin typeface="Verdana" pitchFamily="34" charset="0"/>
            </a:endParaRPr>
          </a:p>
        </p:txBody>
      </p:sp>
      <p:pic>
        <p:nvPicPr>
          <p:cNvPr id="29700"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5" name="Content Placeholder 3"/>
          <p:cNvSpPr txBox="1">
            <a:spLocks/>
          </p:cNvSpPr>
          <p:nvPr/>
        </p:nvSpPr>
        <p:spPr bwMode="auto">
          <a:xfrm>
            <a:off x="914400" y="1143000"/>
            <a:ext cx="7772400" cy="5105400"/>
          </a:xfrm>
          <a:prstGeom prst="rect">
            <a:avLst/>
          </a:prstGeom>
          <a:noFill/>
          <a:ln w="9525">
            <a:noFill/>
            <a:miter lim="800000"/>
            <a:headEnd/>
            <a:tailEnd/>
          </a:ln>
          <a:effectLst/>
        </p:spPr>
        <p:txBody>
          <a:bodyPr>
            <a:normAutofit fontScale="77500" lnSpcReduction="20000"/>
          </a:bodyPr>
          <a:lstStyle/>
          <a:p>
            <a:pPr>
              <a:spcBef>
                <a:spcPct val="20000"/>
              </a:spcBef>
              <a:defRPr/>
            </a:pPr>
            <a:r>
              <a:rPr lang="en-US" sz="3200" kern="0" dirty="0">
                <a:latin typeface="+mn-lt"/>
              </a:rPr>
              <a:t>    </a:t>
            </a:r>
          </a:p>
          <a:p>
            <a:pPr>
              <a:spcBef>
                <a:spcPct val="20000"/>
              </a:spcBef>
              <a:defRPr/>
            </a:pPr>
            <a:r>
              <a:rPr lang="en-US" sz="3900" kern="0" dirty="0">
                <a:latin typeface="+mn-lt"/>
              </a:rPr>
              <a:t>Services can include:</a:t>
            </a:r>
          </a:p>
          <a:p>
            <a:pPr>
              <a:spcBef>
                <a:spcPct val="20000"/>
              </a:spcBef>
              <a:buFont typeface="Wingdings" pitchFamily="2" charset="2"/>
              <a:buChar char="§"/>
              <a:defRPr/>
            </a:pPr>
            <a:r>
              <a:rPr lang="en-US" sz="3900" kern="0" dirty="0">
                <a:latin typeface="+mn-lt"/>
              </a:rPr>
              <a:t>Information and referral service- the direct provision of information about services including appropriate community resources.</a:t>
            </a:r>
          </a:p>
          <a:p>
            <a:pPr>
              <a:spcBef>
                <a:spcPct val="20000"/>
              </a:spcBef>
              <a:buFont typeface="Wingdings" pitchFamily="2" charset="2"/>
              <a:buChar char="§"/>
              <a:defRPr/>
            </a:pPr>
            <a:r>
              <a:rPr lang="en-US" sz="3900" kern="0" dirty="0">
                <a:latin typeface="+mn-lt"/>
              </a:rPr>
              <a:t>Counseling and guidance-BBVS Social Worker helps customer and their families adjust to blindness by listening,  educating them about vision impairment and other independence issues, explores resources, discusses options and provides information about support groups</a:t>
            </a:r>
            <a:r>
              <a:rPr lang="en-US" sz="3600" kern="0" dirty="0">
                <a:latin typeface="+mn-lt"/>
              </a:rPr>
              <a:t>. </a:t>
            </a:r>
            <a:endParaRPr lang="en-US" sz="2400" kern="0" dirty="0">
              <a:latin typeface="+mn-lt"/>
            </a:endParaRPr>
          </a:p>
          <a:p>
            <a:pPr>
              <a:spcBef>
                <a:spcPct val="20000"/>
              </a:spcBef>
              <a:defRPr/>
            </a:pPr>
            <a:endParaRPr lang="en-US" sz="2200" kern="0" dirty="0">
              <a:latin typeface="+mn-lt"/>
            </a:endParaRPr>
          </a:p>
          <a:p>
            <a:pPr>
              <a:spcBef>
                <a:spcPct val="20000"/>
              </a:spcBef>
              <a:defRPr/>
            </a:pPr>
            <a:endParaRPr lang="en-US" sz="4000" kern="0" dirty="0">
              <a:latin typeface="+mn-lt"/>
            </a:endParaRPr>
          </a:p>
          <a:p>
            <a:pPr>
              <a:spcBef>
                <a:spcPct val="20000"/>
              </a:spcBef>
              <a:defRPr/>
            </a:pPr>
            <a:endParaRPr lang="en-US" sz="4000" kern="0" dirty="0">
              <a:latin typeface="+mn-lt"/>
            </a:endParaRPr>
          </a:p>
          <a:p>
            <a:pPr>
              <a:spcBef>
                <a:spcPct val="20000"/>
              </a:spcBef>
              <a:defRPr/>
            </a:pPr>
            <a:endParaRPr lang="en-US" sz="4400" kern="0" dirty="0">
              <a:latin typeface="+mn-lt"/>
            </a:endParaRPr>
          </a:p>
          <a:p>
            <a:pPr>
              <a:spcBef>
                <a:spcPct val="20000"/>
              </a:spcBef>
              <a:defRPr/>
            </a:pPr>
            <a:endParaRPr lang="en-US" sz="3200" kern="0" dirty="0">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31747" name="Rectangle 2"/>
          <p:cNvSpPr>
            <a:spLocks noGrp="1" noChangeArrowheads="1"/>
          </p:cNvSpPr>
          <p:nvPr>
            <p:ph type="ctrTitle"/>
          </p:nvPr>
        </p:nvSpPr>
        <p:spPr>
          <a:xfrm>
            <a:off x="762000" y="457200"/>
            <a:ext cx="7848600" cy="457200"/>
          </a:xfrm>
        </p:spPr>
        <p:txBody>
          <a:bodyPr/>
          <a:lstStyle/>
          <a:p>
            <a:pPr eaLnBrk="1" hangingPunct="1"/>
            <a:r>
              <a:rPr lang="en-US" sz="2800">
                <a:solidFill>
                  <a:schemeClr val="bg1"/>
                </a:solidFill>
                <a:latin typeface="Verdana" pitchFamily="34" charset="0"/>
              </a:rPr>
              <a:t>ILOB Services (continued)</a:t>
            </a:r>
            <a:endParaRPr lang="en-US" sz="3000">
              <a:solidFill>
                <a:schemeClr val="bg1"/>
              </a:solidFill>
              <a:latin typeface="Verdana" pitchFamily="34" charset="0"/>
            </a:endParaRPr>
          </a:p>
        </p:txBody>
      </p:sp>
      <p:pic>
        <p:nvPicPr>
          <p:cNvPr id="31748"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5" name="Content Placeholder 3"/>
          <p:cNvSpPr txBox="1">
            <a:spLocks/>
          </p:cNvSpPr>
          <p:nvPr/>
        </p:nvSpPr>
        <p:spPr bwMode="auto">
          <a:xfrm>
            <a:off x="533400" y="1295400"/>
            <a:ext cx="7696200" cy="4724400"/>
          </a:xfrm>
          <a:prstGeom prst="rect">
            <a:avLst/>
          </a:prstGeom>
          <a:noFill/>
          <a:ln w="9525">
            <a:noFill/>
            <a:miter lim="800000"/>
            <a:headEnd/>
            <a:tailEnd/>
          </a:ln>
        </p:spPr>
        <p:txBody>
          <a:bodyPr>
            <a:normAutofit/>
          </a:bodyPr>
          <a:lstStyle/>
          <a:p>
            <a:pPr eaLnBrk="0" hangingPunct="0">
              <a:spcBef>
                <a:spcPct val="20000"/>
              </a:spcBef>
              <a:buFont typeface="Wingdings" pitchFamily="2" charset="2"/>
              <a:buChar char="§"/>
              <a:defRPr/>
            </a:pPr>
            <a:r>
              <a:rPr lang="en-US" sz="3600" kern="0" dirty="0">
                <a:latin typeface="+mn-lt"/>
              </a:rPr>
              <a:t>Advocacy Services-Social Worker may be involved in teaching self-advocacy skills to empower customers to advocate for themselves</a:t>
            </a:r>
          </a:p>
          <a:p>
            <a:pPr eaLnBrk="0" hangingPunct="0">
              <a:spcBef>
                <a:spcPct val="20000"/>
              </a:spcBef>
              <a:buFont typeface="Wingdings" pitchFamily="2" charset="2"/>
              <a:buChar char="§"/>
              <a:defRPr/>
            </a:pPr>
            <a:r>
              <a:rPr lang="en-US" sz="3600" kern="0" dirty="0">
                <a:latin typeface="+mn-lt"/>
              </a:rPr>
              <a:t>Diagnostic Services-Can be provided to determine visual eligibility; can include eye exams</a:t>
            </a:r>
          </a:p>
          <a:p>
            <a:pPr algn="ctr" eaLnBrk="0" hangingPunct="0">
              <a:spcBef>
                <a:spcPct val="20000"/>
              </a:spcBef>
              <a:defRPr/>
            </a:pPr>
            <a:endParaRPr lang="en-US" sz="3900" kern="0" dirty="0">
              <a:latin typeface="+mn-lt"/>
            </a:endParaRPr>
          </a:p>
          <a:p>
            <a:pPr algn="ctr" eaLnBrk="0" hangingPunct="0">
              <a:spcBef>
                <a:spcPct val="20000"/>
              </a:spcBef>
              <a:defRPr/>
            </a:pPr>
            <a:endParaRPr lang="en-US" sz="2400" kern="0" dirty="0">
              <a:latin typeface="+mn-lt"/>
            </a:endParaRPr>
          </a:p>
          <a:p>
            <a:pPr algn="ctr" eaLnBrk="0" hangingPunct="0">
              <a:spcBef>
                <a:spcPct val="20000"/>
              </a:spcBef>
              <a:defRPr/>
            </a:pPr>
            <a:endParaRPr lang="en-US" sz="2200" kern="0" dirty="0">
              <a:latin typeface="+mn-lt"/>
            </a:endParaRPr>
          </a:p>
          <a:p>
            <a:pPr algn="ctr" eaLnBrk="0" hangingPunct="0">
              <a:spcBef>
                <a:spcPct val="20000"/>
              </a:spcBef>
              <a:defRPr/>
            </a:pPr>
            <a:endParaRPr lang="en-US" sz="4000" kern="0" dirty="0">
              <a:solidFill>
                <a:schemeClr val="bg1"/>
              </a:solidFill>
              <a:latin typeface="+mn-lt"/>
            </a:endParaRPr>
          </a:p>
          <a:p>
            <a:pPr algn="ctr" eaLnBrk="0" hangingPunct="0">
              <a:spcBef>
                <a:spcPct val="20000"/>
              </a:spcBef>
              <a:defRPr/>
            </a:pPr>
            <a:endParaRPr lang="en-US" sz="4000" kern="0" dirty="0">
              <a:solidFill>
                <a:schemeClr val="bg1"/>
              </a:solidFill>
              <a:latin typeface="+mn-lt"/>
            </a:endParaRPr>
          </a:p>
          <a:p>
            <a:pPr algn="ctr" eaLnBrk="0" hangingPunct="0">
              <a:spcBef>
                <a:spcPct val="20000"/>
              </a:spcBef>
              <a:defRPr/>
            </a:pPr>
            <a:endParaRPr lang="en-US" sz="4400" kern="0" dirty="0">
              <a:solidFill>
                <a:schemeClr val="bg1"/>
              </a:solidFill>
              <a:latin typeface="+mn-lt"/>
            </a:endParaRPr>
          </a:p>
          <a:p>
            <a:pPr algn="ctr" eaLnBrk="0" hangingPunct="0">
              <a:spcBef>
                <a:spcPct val="20000"/>
              </a:spcBef>
              <a:defRPr/>
            </a:pPr>
            <a:endParaRPr lang="en-US" sz="3200" kern="0" dirty="0">
              <a:solidFill>
                <a:schemeClr val="bg1"/>
              </a:solidFill>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32771" name="Rectangle 2"/>
          <p:cNvSpPr>
            <a:spLocks noGrp="1" noChangeArrowheads="1"/>
          </p:cNvSpPr>
          <p:nvPr>
            <p:ph type="ctrTitle"/>
          </p:nvPr>
        </p:nvSpPr>
        <p:spPr>
          <a:xfrm>
            <a:off x="762000" y="457200"/>
            <a:ext cx="7848600" cy="457200"/>
          </a:xfrm>
        </p:spPr>
        <p:txBody>
          <a:bodyPr/>
          <a:lstStyle/>
          <a:p>
            <a:pPr eaLnBrk="1" hangingPunct="1"/>
            <a:r>
              <a:rPr lang="en-US" sz="2800">
                <a:solidFill>
                  <a:schemeClr val="bg1"/>
                </a:solidFill>
                <a:latin typeface="Verdana" pitchFamily="34" charset="0"/>
              </a:rPr>
              <a:t>ILOB Services (continued)</a:t>
            </a:r>
            <a:endParaRPr lang="en-US" sz="3000">
              <a:solidFill>
                <a:schemeClr val="bg1"/>
              </a:solidFill>
              <a:latin typeface="Verdana" pitchFamily="34" charset="0"/>
            </a:endParaRPr>
          </a:p>
        </p:txBody>
      </p:sp>
      <p:pic>
        <p:nvPicPr>
          <p:cNvPr id="32772"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5" name="Content Placeholder 3"/>
          <p:cNvSpPr txBox="1">
            <a:spLocks/>
          </p:cNvSpPr>
          <p:nvPr/>
        </p:nvSpPr>
        <p:spPr bwMode="auto">
          <a:xfrm>
            <a:off x="457200" y="1066800"/>
            <a:ext cx="7696200" cy="5562600"/>
          </a:xfrm>
          <a:prstGeom prst="rect">
            <a:avLst/>
          </a:prstGeom>
          <a:noFill/>
          <a:ln w="9525">
            <a:noFill/>
            <a:miter lim="800000"/>
            <a:headEnd/>
            <a:tailEnd/>
          </a:ln>
        </p:spPr>
        <p:txBody>
          <a:bodyPr>
            <a:normAutofit/>
          </a:bodyPr>
          <a:lstStyle/>
          <a:p>
            <a:pPr algn="ctr" eaLnBrk="0" hangingPunct="0">
              <a:spcBef>
                <a:spcPct val="20000"/>
              </a:spcBef>
              <a:defRPr/>
            </a:pPr>
            <a:r>
              <a:rPr lang="en-US" sz="3200" kern="0" dirty="0">
                <a:solidFill>
                  <a:schemeClr val="bg1"/>
                </a:solidFill>
                <a:latin typeface="+mn-lt"/>
              </a:rPr>
              <a:t>    </a:t>
            </a:r>
          </a:p>
          <a:p>
            <a:pPr eaLnBrk="0" hangingPunct="0">
              <a:spcBef>
                <a:spcPct val="20000"/>
              </a:spcBef>
              <a:buFont typeface="Arial" pitchFamily="34" charset="0"/>
              <a:buChar char="•"/>
              <a:defRPr/>
            </a:pPr>
            <a:r>
              <a:rPr lang="en-US" sz="3600" kern="0" dirty="0">
                <a:latin typeface="+mn-lt"/>
              </a:rPr>
              <a:t>Low vision Services</a:t>
            </a:r>
          </a:p>
          <a:p>
            <a:pPr lvl="1" eaLnBrk="0" hangingPunct="0">
              <a:spcBef>
                <a:spcPct val="20000"/>
              </a:spcBef>
              <a:defRPr/>
            </a:pPr>
            <a:r>
              <a:rPr lang="en-US" sz="3600" kern="0" dirty="0">
                <a:latin typeface="+mn-lt"/>
              </a:rPr>
              <a:t>BBVS Social Worker purchases low vision services from an Optometrist trained in the specialty of low vision.  </a:t>
            </a:r>
          </a:p>
          <a:p>
            <a:pPr eaLnBrk="0" hangingPunct="0">
              <a:spcBef>
                <a:spcPct val="20000"/>
              </a:spcBef>
              <a:defRPr/>
            </a:pPr>
            <a:endParaRPr lang="en-US" sz="3900" kern="0" dirty="0">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2400" kern="0" dirty="0">
              <a:solidFill>
                <a:schemeClr val="bg1"/>
              </a:solidFill>
              <a:latin typeface="+mn-lt"/>
            </a:endParaRPr>
          </a:p>
          <a:p>
            <a:pPr algn="ctr" eaLnBrk="0" hangingPunct="0">
              <a:spcBef>
                <a:spcPct val="20000"/>
              </a:spcBef>
              <a:defRPr/>
            </a:pPr>
            <a:endParaRPr lang="en-US" sz="2200" kern="0" dirty="0">
              <a:solidFill>
                <a:schemeClr val="bg1"/>
              </a:solidFill>
              <a:latin typeface="+mn-lt"/>
            </a:endParaRPr>
          </a:p>
          <a:p>
            <a:pPr algn="ctr" eaLnBrk="0" hangingPunct="0">
              <a:spcBef>
                <a:spcPct val="20000"/>
              </a:spcBef>
              <a:defRPr/>
            </a:pPr>
            <a:endParaRPr lang="en-US" sz="4000" kern="0" dirty="0">
              <a:solidFill>
                <a:schemeClr val="bg1"/>
              </a:solidFill>
              <a:latin typeface="+mn-lt"/>
            </a:endParaRPr>
          </a:p>
          <a:p>
            <a:pPr algn="ctr" eaLnBrk="0" hangingPunct="0">
              <a:spcBef>
                <a:spcPct val="20000"/>
              </a:spcBef>
              <a:defRPr/>
            </a:pPr>
            <a:endParaRPr lang="en-US" sz="4000" kern="0" dirty="0">
              <a:solidFill>
                <a:schemeClr val="bg1"/>
              </a:solidFill>
              <a:latin typeface="+mn-lt"/>
            </a:endParaRPr>
          </a:p>
          <a:p>
            <a:pPr algn="ctr" eaLnBrk="0" hangingPunct="0">
              <a:spcBef>
                <a:spcPct val="20000"/>
              </a:spcBef>
              <a:defRPr/>
            </a:pPr>
            <a:endParaRPr lang="en-US" sz="4400" kern="0" dirty="0">
              <a:solidFill>
                <a:schemeClr val="bg1"/>
              </a:solidFill>
              <a:latin typeface="+mn-lt"/>
            </a:endParaRPr>
          </a:p>
          <a:p>
            <a:pPr algn="ctr" eaLnBrk="0" hangingPunct="0">
              <a:spcBef>
                <a:spcPct val="20000"/>
              </a:spcBef>
              <a:defRPr/>
            </a:pPr>
            <a:endParaRPr lang="en-US" sz="3200" kern="0" dirty="0">
              <a:solidFill>
                <a:schemeClr val="bg1"/>
              </a:solidFill>
              <a:latin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33795" name="Rectangle 2"/>
          <p:cNvSpPr>
            <a:spLocks noGrp="1" noChangeArrowheads="1"/>
          </p:cNvSpPr>
          <p:nvPr>
            <p:ph type="ctrTitle"/>
          </p:nvPr>
        </p:nvSpPr>
        <p:spPr>
          <a:xfrm>
            <a:off x="762000" y="457200"/>
            <a:ext cx="7848600" cy="457200"/>
          </a:xfrm>
        </p:spPr>
        <p:txBody>
          <a:bodyPr/>
          <a:lstStyle/>
          <a:p>
            <a:pPr eaLnBrk="1" hangingPunct="1"/>
            <a:r>
              <a:rPr lang="en-US" sz="2800">
                <a:solidFill>
                  <a:schemeClr val="bg1"/>
                </a:solidFill>
                <a:latin typeface="Verdana" pitchFamily="34" charset="0"/>
              </a:rPr>
              <a:t>Low Vision Evaluation</a:t>
            </a:r>
            <a:endParaRPr lang="en-US" sz="3000">
              <a:solidFill>
                <a:schemeClr val="bg1"/>
              </a:solidFill>
              <a:latin typeface="Verdana" pitchFamily="34" charset="0"/>
            </a:endParaRPr>
          </a:p>
        </p:txBody>
      </p:sp>
      <p:pic>
        <p:nvPicPr>
          <p:cNvPr id="33796"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pic>
        <p:nvPicPr>
          <p:cNvPr id="33797" name="Picture 24" descr="http://www.eyecarela.com/images/P2070026.jpg"/>
          <p:cNvPicPr>
            <a:picLocks noChangeAspect="1" noChangeArrowheads="1"/>
          </p:cNvPicPr>
          <p:nvPr/>
        </p:nvPicPr>
        <p:blipFill>
          <a:blip r:embed="rId4" cstate="print"/>
          <a:srcRect/>
          <a:stretch>
            <a:fillRect/>
          </a:stretch>
        </p:blipFill>
        <p:spPr bwMode="auto">
          <a:xfrm>
            <a:off x="4724400" y="3276600"/>
            <a:ext cx="4114800" cy="3275013"/>
          </a:xfrm>
          <a:prstGeom prst="rect">
            <a:avLst/>
          </a:prstGeom>
          <a:noFill/>
          <a:ln w="9525">
            <a:noFill/>
            <a:miter lim="800000"/>
            <a:headEnd/>
            <a:tailEnd/>
          </a:ln>
        </p:spPr>
      </p:pic>
      <p:pic>
        <p:nvPicPr>
          <p:cNvPr id="33798" name="Picture 2" descr="Dr. Scott Gartner, Low Vision Specialist, providing a low vision evaluation to a participant. "/>
          <p:cNvPicPr>
            <a:picLocks noChangeAspect="1" noChangeArrowheads="1"/>
          </p:cNvPicPr>
          <p:nvPr/>
        </p:nvPicPr>
        <p:blipFill>
          <a:blip r:embed="rId5" cstate="print"/>
          <a:srcRect/>
          <a:stretch>
            <a:fillRect/>
          </a:stretch>
        </p:blipFill>
        <p:spPr bwMode="auto">
          <a:xfrm>
            <a:off x="304800" y="1219200"/>
            <a:ext cx="4114800" cy="27432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34819" name="Rectangle 2"/>
          <p:cNvSpPr>
            <a:spLocks noGrp="1" noChangeArrowheads="1"/>
          </p:cNvSpPr>
          <p:nvPr>
            <p:ph type="ctrTitle"/>
          </p:nvPr>
        </p:nvSpPr>
        <p:spPr>
          <a:xfrm>
            <a:off x="762000" y="457200"/>
            <a:ext cx="7848600" cy="457200"/>
          </a:xfrm>
        </p:spPr>
        <p:txBody>
          <a:bodyPr/>
          <a:lstStyle/>
          <a:p>
            <a:pPr eaLnBrk="1" hangingPunct="1"/>
            <a:r>
              <a:rPr lang="en-US" sz="2800">
                <a:solidFill>
                  <a:schemeClr val="bg1"/>
                </a:solidFill>
                <a:latin typeface="Verdana" pitchFamily="34" charset="0"/>
              </a:rPr>
              <a:t>ILOB Services (continued)</a:t>
            </a:r>
            <a:endParaRPr lang="en-US" sz="3000">
              <a:solidFill>
                <a:schemeClr val="bg1"/>
              </a:solidFill>
              <a:latin typeface="Verdana" pitchFamily="34" charset="0"/>
            </a:endParaRPr>
          </a:p>
        </p:txBody>
      </p:sp>
      <p:pic>
        <p:nvPicPr>
          <p:cNvPr id="34820" name="Picture 13" descr="L-I-rgb"/>
          <p:cNvPicPr>
            <a:picLocks noChangeAspect="1" noChangeArrowheads="1"/>
          </p:cNvPicPr>
          <p:nvPr/>
        </p:nvPicPr>
        <p:blipFill>
          <a:blip r:embed="rId3" cstate="print"/>
          <a:srcRect/>
          <a:stretch>
            <a:fillRect/>
          </a:stretch>
        </p:blipFill>
        <p:spPr bwMode="auto">
          <a:xfrm>
            <a:off x="6172200" y="6172200"/>
            <a:ext cx="2762250" cy="549275"/>
          </a:xfrm>
          <a:prstGeom prst="rect">
            <a:avLst/>
          </a:prstGeom>
          <a:noFill/>
          <a:ln w="9525">
            <a:noFill/>
            <a:miter lim="800000"/>
            <a:headEnd/>
            <a:tailEnd/>
          </a:ln>
        </p:spPr>
      </p:pic>
      <p:sp>
        <p:nvSpPr>
          <p:cNvPr id="5" name="Content Placeholder 3"/>
          <p:cNvSpPr txBox="1">
            <a:spLocks/>
          </p:cNvSpPr>
          <p:nvPr/>
        </p:nvSpPr>
        <p:spPr bwMode="auto">
          <a:xfrm>
            <a:off x="457200" y="1066800"/>
            <a:ext cx="7696200" cy="6019800"/>
          </a:xfrm>
          <a:prstGeom prst="rect">
            <a:avLst/>
          </a:prstGeom>
          <a:noFill/>
          <a:ln w="9525">
            <a:noFill/>
            <a:miter lim="800000"/>
            <a:headEnd/>
            <a:tailEnd/>
          </a:ln>
        </p:spPr>
        <p:txBody>
          <a:bodyPr>
            <a:normAutofit/>
          </a:bodyPr>
          <a:lstStyle/>
          <a:p>
            <a:pPr eaLnBrk="0" hangingPunct="0">
              <a:spcBef>
                <a:spcPct val="20000"/>
              </a:spcBef>
              <a:defRPr/>
            </a:pPr>
            <a:r>
              <a:rPr lang="en-US" sz="3200" kern="0" dirty="0">
                <a:latin typeface="+mn-lt"/>
              </a:rPr>
              <a:t>Purpose of LVE is to prescribe optical and non-optical aids that assist the customer in maximizing the use of their residual vision.</a:t>
            </a:r>
          </a:p>
          <a:p>
            <a:pPr eaLnBrk="0" hangingPunct="0">
              <a:spcBef>
                <a:spcPct val="20000"/>
              </a:spcBef>
              <a:defRPr/>
            </a:pPr>
            <a:r>
              <a:rPr lang="en-US" sz="3200" kern="0" dirty="0">
                <a:latin typeface="+mn-lt"/>
              </a:rPr>
              <a:t>Low vision aids include high powered glasses, magnifiers,  telescopic devices, electronic devices, special lighting or glare filters.</a:t>
            </a:r>
          </a:p>
          <a:p>
            <a:pPr eaLnBrk="0" hangingPunct="0">
              <a:spcBef>
                <a:spcPct val="20000"/>
              </a:spcBef>
              <a:defRPr/>
            </a:pPr>
            <a:endParaRPr lang="en-US" sz="3900" kern="0" dirty="0">
              <a:latin typeface="+mn-lt"/>
            </a:endParaRPr>
          </a:p>
          <a:p>
            <a:pPr eaLnBrk="0" hangingPunct="0">
              <a:spcBef>
                <a:spcPct val="20000"/>
              </a:spcBef>
              <a:defRPr/>
            </a:pPr>
            <a:endParaRPr lang="en-US" sz="3900" kern="0" dirty="0">
              <a:latin typeface="+mn-lt"/>
            </a:endParaRPr>
          </a:p>
          <a:p>
            <a:pPr eaLnBrk="0" hangingPunct="0">
              <a:spcBef>
                <a:spcPct val="20000"/>
              </a:spcBef>
              <a:defRPr/>
            </a:pPr>
            <a:endParaRPr lang="en-US" sz="2400" kern="0" dirty="0">
              <a:latin typeface="+mn-lt"/>
            </a:endParaRPr>
          </a:p>
          <a:p>
            <a:pPr eaLnBrk="0" hangingPunct="0">
              <a:spcBef>
                <a:spcPct val="20000"/>
              </a:spcBef>
              <a:defRPr/>
            </a:pPr>
            <a:endParaRPr lang="en-US" sz="2200" kern="0" dirty="0">
              <a:latin typeface="+mn-lt"/>
            </a:endParaRPr>
          </a:p>
          <a:p>
            <a:pPr algn="ctr" eaLnBrk="0" hangingPunct="0">
              <a:spcBef>
                <a:spcPct val="20000"/>
              </a:spcBef>
              <a:defRPr/>
            </a:pPr>
            <a:endParaRPr lang="en-US" sz="4000" kern="0" dirty="0">
              <a:solidFill>
                <a:schemeClr val="bg1"/>
              </a:solidFill>
              <a:latin typeface="+mn-lt"/>
            </a:endParaRPr>
          </a:p>
          <a:p>
            <a:pPr algn="ctr" eaLnBrk="0" hangingPunct="0">
              <a:spcBef>
                <a:spcPct val="20000"/>
              </a:spcBef>
              <a:defRPr/>
            </a:pPr>
            <a:endParaRPr lang="en-US" sz="4000" kern="0" dirty="0">
              <a:solidFill>
                <a:schemeClr val="bg1"/>
              </a:solidFill>
              <a:latin typeface="+mn-lt"/>
            </a:endParaRPr>
          </a:p>
          <a:p>
            <a:pPr algn="ctr" eaLnBrk="0" hangingPunct="0">
              <a:spcBef>
                <a:spcPct val="20000"/>
              </a:spcBef>
              <a:defRPr/>
            </a:pPr>
            <a:endParaRPr lang="en-US" sz="4400" kern="0" dirty="0">
              <a:solidFill>
                <a:schemeClr val="bg1"/>
              </a:solidFill>
              <a:latin typeface="+mn-lt"/>
            </a:endParaRPr>
          </a:p>
          <a:p>
            <a:pPr algn="ctr" eaLnBrk="0" hangingPunct="0">
              <a:spcBef>
                <a:spcPct val="20000"/>
              </a:spcBef>
              <a:defRPr/>
            </a:pPr>
            <a:endParaRPr lang="en-US" sz="3200" kern="0" dirty="0">
              <a:solidFill>
                <a:schemeClr val="bg1"/>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6147" name="Rectangle 2"/>
          <p:cNvSpPr>
            <a:spLocks noGrp="1" noChangeArrowheads="1"/>
          </p:cNvSpPr>
          <p:nvPr>
            <p:ph type="ctrTitle"/>
          </p:nvPr>
        </p:nvSpPr>
        <p:spPr>
          <a:xfrm>
            <a:off x="762000" y="457200"/>
            <a:ext cx="7848600" cy="457200"/>
          </a:xfrm>
        </p:spPr>
        <p:txBody>
          <a:bodyPr/>
          <a:lstStyle/>
          <a:p>
            <a:pPr eaLnBrk="1" hangingPunct="1"/>
            <a:r>
              <a:rPr lang="en-US" sz="3000">
                <a:solidFill>
                  <a:schemeClr val="bg1"/>
                </a:solidFill>
                <a:latin typeface="Verdana" pitchFamily="34" charset="0"/>
              </a:rPr>
              <a:t>WHO WE ARE</a:t>
            </a:r>
          </a:p>
        </p:txBody>
      </p:sp>
      <p:pic>
        <p:nvPicPr>
          <p:cNvPr id="6148"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6149" name="TextBox 4"/>
          <p:cNvSpPr txBox="1">
            <a:spLocks noChangeArrowheads="1"/>
          </p:cNvSpPr>
          <p:nvPr/>
        </p:nvSpPr>
        <p:spPr bwMode="auto">
          <a:xfrm>
            <a:off x="609600" y="1295400"/>
            <a:ext cx="7848600" cy="4278313"/>
          </a:xfrm>
          <a:prstGeom prst="rect">
            <a:avLst/>
          </a:prstGeom>
          <a:noFill/>
          <a:ln w="9525">
            <a:noFill/>
            <a:miter lim="800000"/>
            <a:headEnd/>
            <a:tailEnd/>
          </a:ln>
        </p:spPr>
        <p:txBody>
          <a:bodyPr>
            <a:spAutoFit/>
          </a:bodyPr>
          <a:lstStyle/>
          <a:p>
            <a:r>
              <a:rPr lang="en-US" sz="3400"/>
              <a:t>BBVS Services are provided throughout the Commonwealth  by six district offices.  The BBVS Central Office for administrative operations is located at:</a:t>
            </a:r>
          </a:p>
          <a:p>
            <a:pPr algn="ctr"/>
            <a:r>
              <a:rPr lang="en-US" sz="3400"/>
              <a:t>   1521 N. Sixth St.	</a:t>
            </a:r>
          </a:p>
          <a:p>
            <a:pPr algn="ctr"/>
            <a:r>
              <a:rPr lang="en-US" sz="3400"/>
              <a:t>Harrisburg, PA  17102</a:t>
            </a:r>
          </a:p>
          <a:p>
            <a:pPr algn="ctr"/>
            <a:r>
              <a:rPr lang="en-US" sz="3400"/>
              <a:t>1-800-622-2842</a:t>
            </a:r>
          </a:p>
          <a:p>
            <a:pPr algn="ctr"/>
            <a:r>
              <a:rPr lang="en-US" sz="3400"/>
              <a:t>1-866-830-7327 TTY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35843" name="Rectangle 2"/>
          <p:cNvSpPr>
            <a:spLocks noGrp="1" noChangeArrowheads="1"/>
          </p:cNvSpPr>
          <p:nvPr>
            <p:ph type="ctrTitle"/>
          </p:nvPr>
        </p:nvSpPr>
        <p:spPr>
          <a:xfrm>
            <a:off x="762000" y="457200"/>
            <a:ext cx="7848600" cy="457200"/>
          </a:xfrm>
        </p:spPr>
        <p:txBody>
          <a:bodyPr/>
          <a:lstStyle/>
          <a:p>
            <a:pPr eaLnBrk="1" hangingPunct="1"/>
            <a:r>
              <a:rPr lang="en-US" sz="2800">
                <a:solidFill>
                  <a:schemeClr val="bg1"/>
                </a:solidFill>
                <a:latin typeface="Verdana" pitchFamily="34" charset="0"/>
              </a:rPr>
              <a:t>Low Vision Aids</a:t>
            </a:r>
            <a:endParaRPr lang="en-US" sz="3000">
              <a:solidFill>
                <a:schemeClr val="bg1"/>
              </a:solidFill>
              <a:latin typeface="Verdana" pitchFamily="34" charset="0"/>
            </a:endParaRPr>
          </a:p>
        </p:txBody>
      </p:sp>
      <p:pic>
        <p:nvPicPr>
          <p:cNvPr id="35844" name="Picture 16" descr="http://www.magnifiersandmore.net/images/pebble_med.jpg">
            <a:hlinkClick r:id="rId3"/>
          </p:cNvPr>
          <p:cNvPicPr>
            <a:picLocks noChangeAspect="1" noChangeArrowheads="1"/>
          </p:cNvPicPr>
          <p:nvPr/>
        </p:nvPicPr>
        <p:blipFill>
          <a:blip r:embed="rId4" cstate="print"/>
          <a:srcRect/>
          <a:stretch>
            <a:fillRect/>
          </a:stretch>
        </p:blipFill>
        <p:spPr bwMode="auto">
          <a:xfrm>
            <a:off x="533400" y="1143000"/>
            <a:ext cx="3733800" cy="2913063"/>
          </a:xfrm>
          <a:prstGeom prst="rect">
            <a:avLst/>
          </a:prstGeom>
          <a:noFill/>
          <a:ln w="9525">
            <a:noFill/>
            <a:miter lim="800000"/>
            <a:headEnd/>
            <a:tailEnd/>
          </a:ln>
        </p:spPr>
      </p:pic>
      <p:pic>
        <p:nvPicPr>
          <p:cNvPr id="35845" name="Picture 22" descr="http://www.eschenbach-optik.com/en/typo3temp/pics/1df0923fd0.jpg"/>
          <p:cNvPicPr>
            <a:picLocks noChangeAspect="1" noChangeArrowheads="1"/>
          </p:cNvPicPr>
          <p:nvPr/>
        </p:nvPicPr>
        <p:blipFill>
          <a:blip r:embed="rId5" cstate="print"/>
          <a:srcRect/>
          <a:stretch>
            <a:fillRect/>
          </a:stretch>
        </p:blipFill>
        <p:spPr bwMode="auto">
          <a:xfrm>
            <a:off x="457200" y="4267200"/>
            <a:ext cx="3886200" cy="2297113"/>
          </a:xfrm>
          <a:prstGeom prst="rect">
            <a:avLst/>
          </a:prstGeom>
          <a:noFill/>
          <a:ln w="9525">
            <a:noFill/>
            <a:miter lim="800000"/>
            <a:headEnd/>
            <a:tailEnd/>
          </a:ln>
        </p:spPr>
      </p:pic>
      <p:pic>
        <p:nvPicPr>
          <p:cNvPr id="35846" name="Picture 32" descr="Low Vision Rehabilitation"/>
          <p:cNvPicPr>
            <a:picLocks noChangeAspect="1" noChangeArrowheads="1"/>
          </p:cNvPicPr>
          <p:nvPr/>
        </p:nvPicPr>
        <p:blipFill>
          <a:blip r:embed="rId6" cstate="print"/>
          <a:srcRect l="66946"/>
          <a:stretch>
            <a:fillRect/>
          </a:stretch>
        </p:blipFill>
        <p:spPr bwMode="auto">
          <a:xfrm>
            <a:off x="5791200" y="4191000"/>
            <a:ext cx="2667000" cy="2514600"/>
          </a:xfrm>
          <a:prstGeom prst="rect">
            <a:avLst/>
          </a:prstGeom>
          <a:noFill/>
          <a:ln w="9525">
            <a:noFill/>
            <a:miter lim="800000"/>
            <a:headEnd/>
            <a:tailEnd/>
          </a:ln>
        </p:spPr>
      </p:pic>
      <p:pic>
        <p:nvPicPr>
          <p:cNvPr id="35847" name="Picture 28" descr="The Acrobat LCD video magnifier from Enhanced Vision">
            <a:hlinkClick r:id="rId7"/>
          </p:cNvPr>
          <p:cNvPicPr>
            <a:picLocks noChangeAspect="1" noChangeArrowheads="1"/>
          </p:cNvPicPr>
          <p:nvPr/>
        </p:nvPicPr>
        <p:blipFill>
          <a:blip r:embed="rId8" cstate="print"/>
          <a:srcRect/>
          <a:stretch>
            <a:fillRect/>
          </a:stretch>
        </p:blipFill>
        <p:spPr bwMode="auto">
          <a:xfrm>
            <a:off x="5105400" y="1143000"/>
            <a:ext cx="3543300" cy="2895600"/>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36867" name="Rectangle 2"/>
          <p:cNvSpPr>
            <a:spLocks noGrp="1" noChangeArrowheads="1"/>
          </p:cNvSpPr>
          <p:nvPr>
            <p:ph type="ctrTitle"/>
          </p:nvPr>
        </p:nvSpPr>
        <p:spPr>
          <a:xfrm>
            <a:off x="762000" y="457200"/>
            <a:ext cx="7848600" cy="457200"/>
          </a:xfrm>
        </p:spPr>
        <p:txBody>
          <a:bodyPr/>
          <a:lstStyle/>
          <a:p>
            <a:pPr eaLnBrk="1" hangingPunct="1"/>
            <a:r>
              <a:rPr lang="en-US" sz="2800">
                <a:solidFill>
                  <a:schemeClr val="bg1"/>
                </a:solidFill>
                <a:latin typeface="Verdana" pitchFamily="34" charset="0"/>
              </a:rPr>
              <a:t>ILOB Services (continued)</a:t>
            </a:r>
            <a:endParaRPr lang="en-US" sz="3000">
              <a:solidFill>
                <a:schemeClr val="bg1"/>
              </a:solidFill>
              <a:latin typeface="Verdana" pitchFamily="34" charset="0"/>
            </a:endParaRPr>
          </a:p>
        </p:txBody>
      </p:sp>
      <p:pic>
        <p:nvPicPr>
          <p:cNvPr id="36868"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5" name="Content Placeholder 3"/>
          <p:cNvSpPr txBox="1">
            <a:spLocks/>
          </p:cNvSpPr>
          <p:nvPr/>
        </p:nvSpPr>
        <p:spPr bwMode="auto">
          <a:xfrm>
            <a:off x="457200" y="1143000"/>
            <a:ext cx="7696200" cy="6019800"/>
          </a:xfrm>
          <a:prstGeom prst="rect">
            <a:avLst/>
          </a:prstGeom>
          <a:noFill/>
          <a:ln w="9525">
            <a:noFill/>
            <a:miter lim="800000"/>
            <a:headEnd/>
            <a:tailEnd/>
          </a:ln>
        </p:spPr>
        <p:txBody>
          <a:bodyPr>
            <a:normAutofit fontScale="77500" lnSpcReduction="20000"/>
          </a:bodyPr>
          <a:lstStyle/>
          <a:p>
            <a:pPr algn="ctr" eaLnBrk="0" hangingPunct="0">
              <a:spcBef>
                <a:spcPct val="20000"/>
              </a:spcBef>
              <a:defRPr/>
            </a:pPr>
            <a:r>
              <a:rPr lang="en-US" sz="3200" kern="0" dirty="0">
                <a:latin typeface="+mn-lt"/>
              </a:rPr>
              <a:t>    </a:t>
            </a:r>
          </a:p>
          <a:p>
            <a:pPr eaLnBrk="0" hangingPunct="0">
              <a:spcBef>
                <a:spcPct val="20000"/>
              </a:spcBef>
              <a:buFont typeface="Arial" pitchFamily="34" charset="0"/>
              <a:buChar char="•"/>
              <a:defRPr/>
            </a:pPr>
            <a:r>
              <a:rPr lang="en-US" sz="3900" kern="0" dirty="0">
                <a:latin typeface="+mn-lt"/>
              </a:rPr>
              <a:t>Hearing Aids</a:t>
            </a:r>
          </a:p>
          <a:p>
            <a:pPr lvl="1" eaLnBrk="0" hangingPunct="0">
              <a:spcBef>
                <a:spcPct val="20000"/>
              </a:spcBef>
              <a:defRPr/>
            </a:pPr>
            <a:r>
              <a:rPr lang="en-US" sz="3900" kern="0" dirty="0">
                <a:latin typeface="+mn-lt"/>
              </a:rPr>
              <a:t>Goal of providing a hearing aid is to reduce isolation by enabling verbal communication or to enable the customer to remain independent.</a:t>
            </a:r>
          </a:p>
          <a:p>
            <a:pPr lvl="1" eaLnBrk="0" hangingPunct="0">
              <a:spcBef>
                <a:spcPct val="20000"/>
              </a:spcBef>
              <a:defRPr/>
            </a:pPr>
            <a:r>
              <a:rPr lang="en-US" sz="3900" kern="0" dirty="0">
                <a:latin typeface="+mn-lt"/>
              </a:rPr>
              <a:t>Particularly when a documented hearing loss poses a threat to safety such as the recognition of environmental sounds and speech discrimination necessary for safe travel</a:t>
            </a:r>
          </a:p>
          <a:p>
            <a:pPr lvl="1" eaLnBrk="0" hangingPunct="0">
              <a:spcBef>
                <a:spcPct val="20000"/>
              </a:spcBef>
              <a:defRPr/>
            </a:pPr>
            <a:r>
              <a:rPr lang="en-US" sz="3900" kern="0" dirty="0">
                <a:latin typeface="+mn-lt"/>
              </a:rPr>
              <a:t>Hearing aid may be purchased as part of customer’s plan.</a:t>
            </a: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2400" kern="0" dirty="0">
              <a:solidFill>
                <a:schemeClr val="bg1"/>
              </a:solidFill>
              <a:latin typeface="+mn-lt"/>
            </a:endParaRPr>
          </a:p>
          <a:p>
            <a:pPr algn="ctr" eaLnBrk="0" hangingPunct="0">
              <a:spcBef>
                <a:spcPct val="20000"/>
              </a:spcBef>
              <a:defRPr/>
            </a:pPr>
            <a:endParaRPr lang="en-US" sz="2200" kern="0" dirty="0">
              <a:solidFill>
                <a:schemeClr val="bg1"/>
              </a:solidFill>
              <a:latin typeface="+mn-lt"/>
            </a:endParaRPr>
          </a:p>
          <a:p>
            <a:pPr algn="ctr" eaLnBrk="0" hangingPunct="0">
              <a:spcBef>
                <a:spcPct val="20000"/>
              </a:spcBef>
              <a:defRPr/>
            </a:pPr>
            <a:endParaRPr lang="en-US" sz="4000" kern="0" dirty="0">
              <a:solidFill>
                <a:schemeClr val="bg1"/>
              </a:solidFill>
              <a:latin typeface="+mn-lt"/>
            </a:endParaRPr>
          </a:p>
          <a:p>
            <a:pPr algn="ctr" eaLnBrk="0" hangingPunct="0">
              <a:spcBef>
                <a:spcPct val="20000"/>
              </a:spcBef>
              <a:defRPr/>
            </a:pPr>
            <a:endParaRPr lang="en-US" sz="4000" kern="0" dirty="0">
              <a:solidFill>
                <a:schemeClr val="bg1"/>
              </a:solidFill>
              <a:latin typeface="+mn-lt"/>
            </a:endParaRPr>
          </a:p>
          <a:p>
            <a:pPr algn="ctr" eaLnBrk="0" hangingPunct="0">
              <a:spcBef>
                <a:spcPct val="20000"/>
              </a:spcBef>
              <a:defRPr/>
            </a:pPr>
            <a:endParaRPr lang="en-US" sz="4400" kern="0" dirty="0">
              <a:solidFill>
                <a:schemeClr val="bg1"/>
              </a:solidFill>
              <a:latin typeface="+mn-lt"/>
            </a:endParaRPr>
          </a:p>
          <a:p>
            <a:pPr algn="ctr" eaLnBrk="0" hangingPunct="0">
              <a:spcBef>
                <a:spcPct val="20000"/>
              </a:spcBef>
              <a:defRPr/>
            </a:pPr>
            <a:endParaRPr lang="en-US" sz="3200" kern="0" dirty="0">
              <a:solidFill>
                <a:schemeClr val="bg1"/>
              </a:solidFill>
              <a:latin typeface="+mn-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37891" name="Rectangle 2"/>
          <p:cNvSpPr>
            <a:spLocks noGrp="1" noChangeArrowheads="1"/>
          </p:cNvSpPr>
          <p:nvPr>
            <p:ph type="ctrTitle"/>
          </p:nvPr>
        </p:nvSpPr>
        <p:spPr>
          <a:xfrm>
            <a:off x="762000" y="457200"/>
            <a:ext cx="7848600" cy="457200"/>
          </a:xfrm>
        </p:spPr>
        <p:txBody>
          <a:bodyPr/>
          <a:lstStyle/>
          <a:p>
            <a:pPr eaLnBrk="1" hangingPunct="1"/>
            <a:r>
              <a:rPr lang="en-US" sz="2800">
                <a:solidFill>
                  <a:schemeClr val="bg1"/>
                </a:solidFill>
                <a:latin typeface="Verdana" pitchFamily="34" charset="0"/>
              </a:rPr>
              <a:t>ILOB Services (continued)</a:t>
            </a:r>
            <a:endParaRPr lang="en-US" sz="3000">
              <a:solidFill>
                <a:schemeClr val="bg1"/>
              </a:solidFill>
              <a:latin typeface="Verdana" pitchFamily="34" charset="0"/>
            </a:endParaRPr>
          </a:p>
        </p:txBody>
      </p:sp>
      <p:pic>
        <p:nvPicPr>
          <p:cNvPr id="37892" name="Picture 13" descr="L-I-rgb"/>
          <p:cNvPicPr>
            <a:picLocks noChangeAspect="1" noChangeArrowheads="1"/>
          </p:cNvPicPr>
          <p:nvPr/>
        </p:nvPicPr>
        <p:blipFill>
          <a:blip r:embed="rId3" cstate="print"/>
          <a:srcRect/>
          <a:stretch>
            <a:fillRect/>
          </a:stretch>
        </p:blipFill>
        <p:spPr bwMode="auto">
          <a:xfrm>
            <a:off x="6248400" y="6172200"/>
            <a:ext cx="2762250" cy="549275"/>
          </a:xfrm>
          <a:prstGeom prst="rect">
            <a:avLst/>
          </a:prstGeom>
          <a:noFill/>
          <a:ln w="9525">
            <a:noFill/>
            <a:miter lim="800000"/>
            <a:headEnd/>
            <a:tailEnd/>
          </a:ln>
        </p:spPr>
      </p:pic>
      <p:sp>
        <p:nvSpPr>
          <p:cNvPr id="5" name="Content Placeholder 3"/>
          <p:cNvSpPr txBox="1">
            <a:spLocks/>
          </p:cNvSpPr>
          <p:nvPr/>
        </p:nvSpPr>
        <p:spPr bwMode="auto">
          <a:xfrm>
            <a:off x="457200" y="1143000"/>
            <a:ext cx="7696200" cy="6400800"/>
          </a:xfrm>
          <a:prstGeom prst="rect">
            <a:avLst/>
          </a:prstGeom>
          <a:noFill/>
          <a:ln w="9525">
            <a:noFill/>
            <a:miter lim="800000"/>
            <a:headEnd/>
            <a:tailEnd/>
          </a:ln>
        </p:spPr>
        <p:txBody>
          <a:bodyPr>
            <a:normAutofit/>
          </a:bodyPr>
          <a:lstStyle/>
          <a:p>
            <a:pPr eaLnBrk="0" hangingPunct="0">
              <a:spcBef>
                <a:spcPct val="20000"/>
              </a:spcBef>
              <a:buFont typeface="Arial" pitchFamily="34" charset="0"/>
              <a:buChar char="•"/>
              <a:defRPr/>
            </a:pPr>
            <a:r>
              <a:rPr lang="en-US" sz="2700" kern="0" dirty="0">
                <a:latin typeface="+mn-lt"/>
              </a:rPr>
              <a:t>Access Technology</a:t>
            </a:r>
          </a:p>
          <a:p>
            <a:pPr lvl="1" eaLnBrk="0" hangingPunct="0">
              <a:spcBef>
                <a:spcPct val="20000"/>
              </a:spcBef>
              <a:defRPr/>
            </a:pPr>
            <a:r>
              <a:rPr lang="en-US" sz="2700" kern="0" dirty="0">
                <a:latin typeface="+mn-lt"/>
              </a:rPr>
              <a:t>Different types of speech or large print software are available to allow the customer with vision loss to access their computer.</a:t>
            </a:r>
          </a:p>
          <a:p>
            <a:pPr lvl="1" eaLnBrk="0" hangingPunct="0">
              <a:spcBef>
                <a:spcPct val="20000"/>
              </a:spcBef>
              <a:defRPr/>
            </a:pPr>
            <a:r>
              <a:rPr lang="en-US" sz="2700" kern="0" dirty="0">
                <a:latin typeface="+mn-lt"/>
              </a:rPr>
              <a:t>BBVS can pay for up to $2000 for this software</a:t>
            </a:r>
          </a:p>
          <a:p>
            <a:pPr lvl="1" eaLnBrk="0" hangingPunct="0">
              <a:spcBef>
                <a:spcPct val="20000"/>
              </a:spcBef>
              <a:defRPr/>
            </a:pPr>
            <a:r>
              <a:rPr lang="en-US" sz="2700" kern="0" dirty="0">
                <a:latin typeface="+mn-lt"/>
              </a:rPr>
              <a:t>Cannot purchase personal computers, upgrades or hardware</a:t>
            </a:r>
          </a:p>
          <a:p>
            <a:pPr lvl="1" eaLnBrk="0" hangingPunct="0">
              <a:spcBef>
                <a:spcPct val="20000"/>
              </a:spcBef>
              <a:defRPr/>
            </a:pPr>
            <a:r>
              <a:rPr lang="en-US" sz="2700" kern="0" dirty="0">
                <a:latin typeface="+mn-lt"/>
              </a:rPr>
              <a:t>Access technology assessment must be completed</a:t>
            </a:r>
          </a:p>
          <a:p>
            <a:pPr lvl="1" eaLnBrk="0" hangingPunct="0">
              <a:spcBef>
                <a:spcPct val="20000"/>
              </a:spcBef>
              <a:defRPr/>
            </a:pPr>
            <a:r>
              <a:rPr lang="en-US" sz="2700" kern="0" dirty="0">
                <a:latin typeface="+mn-lt"/>
              </a:rPr>
              <a:t>Maximum of 10 hours training may be provided</a:t>
            </a:r>
          </a:p>
          <a:p>
            <a:pPr eaLnBrk="0" hangingPunct="0">
              <a:spcBef>
                <a:spcPct val="20000"/>
              </a:spcBef>
              <a:defRPr/>
            </a:pPr>
            <a:endParaRPr lang="en-US" sz="3900" u="sng" kern="0" dirty="0">
              <a:latin typeface="+mn-lt"/>
            </a:endParaRPr>
          </a:p>
          <a:p>
            <a:pPr eaLnBrk="0" hangingPunct="0">
              <a:spcBef>
                <a:spcPct val="20000"/>
              </a:spcBef>
              <a:defRPr/>
            </a:pPr>
            <a:endParaRPr lang="en-US" sz="3900" kern="0" dirty="0">
              <a:latin typeface="+mn-lt"/>
            </a:endParaRPr>
          </a:p>
          <a:p>
            <a:pPr eaLnBrk="0" hangingPunct="0">
              <a:spcBef>
                <a:spcPct val="20000"/>
              </a:spcBef>
              <a:defRPr/>
            </a:pPr>
            <a:endParaRPr lang="en-US" sz="3900" kern="0" dirty="0">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2400" kern="0" dirty="0">
              <a:solidFill>
                <a:schemeClr val="bg1"/>
              </a:solidFill>
              <a:latin typeface="+mn-lt"/>
            </a:endParaRPr>
          </a:p>
          <a:p>
            <a:pPr algn="ctr" eaLnBrk="0" hangingPunct="0">
              <a:spcBef>
                <a:spcPct val="20000"/>
              </a:spcBef>
              <a:defRPr/>
            </a:pPr>
            <a:endParaRPr lang="en-US" sz="2200" kern="0" dirty="0">
              <a:solidFill>
                <a:schemeClr val="bg1"/>
              </a:solidFill>
              <a:latin typeface="+mn-lt"/>
            </a:endParaRPr>
          </a:p>
          <a:p>
            <a:pPr algn="ctr" eaLnBrk="0" hangingPunct="0">
              <a:spcBef>
                <a:spcPct val="20000"/>
              </a:spcBef>
              <a:defRPr/>
            </a:pPr>
            <a:endParaRPr lang="en-US" sz="4000" kern="0" dirty="0">
              <a:solidFill>
                <a:schemeClr val="bg1"/>
              </a:solidFill>
              <a:latin typeface="+mn-lt"/>
            </a:endParaRPr>
          </a:p>
          <a:p>
            <a:pPr algn="ctr" eaLnBrk="0" hangingPunct="0">
              <a:spcBef>
                <a:spcPct val="20000"/>
              </a:spcBef>
              <a:defRPr/>
            </a:pPr>
            <a:endParaRPr lang="en-US" sz="4000" kern="0" dirty="0">
              <a:solidFill>
                <a:schemeClr val="bg1"/>
              </a:solidFill>
              <a:latin typeface="+mn-lt"/>
            </a:endParaRPr>
          </a:p>
          <a:p>
            <a:pPr algn="ctr" eaLnBrk="0" hangingPunct="0">
              <a:spcBef>
                <a:spcPct val="20000"/>
              </a:spcBef>
              <a:defRPr/>
            </a:pPr>
            <a:endParaRPr lang="en-US" sz="4400" kern="0" dirty="0">
              <a:solidFill>
                <a:schemeClr val="bg1"/>
              </a:solidFill>
              <a:latin typeface="+mn-lt"/>
            </a:endParaRPr>
          </a:p>
          <a:p>
            <a:pPr algn="ctr" eaLnBrk="0" hangingPunct="0">
              <a:spcBef>
                <a:spcPct val="20000"/>
              </a:spcBef>
              <a:defRPr/>
            </a:pPr>
            <a:endParaRPr lang="en-US" sz="3200" kern="0" dirty="0">
              <a:solidFill>
                <a:schemeClr val="bg1"/>
              </a:solidFill>
              <a:latin typeface="+mn-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38915" name="Rectangle 2"/>
          <p:cNvSpPr>
            <a:spLocks noGrp="1" noChangeArrowheads="1"/>
          </p:cNvSpPr>
          <p:nvPr>
            <p:ph type="ctrTitle"/>
          </p:nvPr>
        </p:nvSpPr>
        <p:spPr>
          <a:xfrm>
            <a:off x="762000" y="457200"/>
            <a:ext cx="7848600" cy="457200"/>
          </a:xfrm>
        </p:spPr>
        <p:txBody>
          <a:bodyPr/>
          <a:lstStyle/>
          <a:p>
            <a:pPr eaLnBrk="1" hangingPunct="1"/>
            <a:r>
              <a:rPr lang="en-US" sz="2800">
                <a:solidFill>
                  <a:schemeClr val="bg1"/>
                </a:solidFill>
                <a:latin typeface="Verdana" pitchFamily="34" charset="0"/>
              </a:rPr>
              <a:t>ILOB Services (continued)</a:t>
            </a:r>
            <a:endParaRPr lang="en-US" sz="3000">
              <a:solidFill>
                <a:schemeClr val="bg1"/>
              </a:solidFill>
              <a:latin typeface="Verdana" pitchFamily="34" charset="0"/>
            </a:endParaRPr>
          </a:p>
        </p:txBody>
      </p:sp>
      <p:pic>
        <p:nvPicPr>
          <p:cNvPr id="38916"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5" name="Content Placeholder 3"/>
          <p:cNvSpPr txBox="1">
            <a:spLocks/>
          </p:cNvSpPr>
          <p:nvPr/>
        </p:nvSpPr>
        <p:spPr bwMode="auto">
          <a:xfrm>
            <a:off x="457200" y="609600"/>
            <a:ext cx="7696200" cy="6400800"/>
          </a:xfrm>
          <a:prstGeom prst="rect">
            <a:avLst/>
          </a:prstGeom>
          <a:noFill/>
          <a:ln w="9525">
            <a:noFill/>
            <a:miter lim="800000"/>
            <a:headEnd/>
            <a:tailEnd/>
          </a:ln>
        </p:spPr>
        <p:txBody>
          <a:bodyPr>
            <a:normAutofit/>
          </a:bodyPr>
          <a:lstStyle/>
          <a:p>
            <a:pPr algn="ctr" eaLnBrk="0" hangingPunct="0">
              <a:spcBef>
                <a:spcPct val="20000"/>
              </a:spcBef>
              <a:defRPr/>
            </a:pPr>
            <a:r>
              <a:rPr lang="en-US" sz="3200" kern="0" dirty="0">
                <a:solidFill>
                  <a:schemeClr val="bg1"/>
                </a:solidFill>
                <a:latin typeface="+mn-lt"/>
              </a:rPr>
              <a:t>    </a:t>
            </a:r>
          </a:p>
          <a:p>
            <a:pPr eaLnBrk="0" hangingPunct="0">
              <a:spcBef>
                <a:spcPct val="20000"/>
              </a:spcBef>
              <a:buFont typeface="Arial" pitchFamily="34" charset="0"/>
              <a:buChar char="•"/>
              <a:defRPr/>
            </a:pPr>
            <a:r>
              <a:rPr lang="en-US" sz="3200" kern="0" dirty="0">
                <a:latin typeface="+mn-lt"/>
              </a:rPr>
              <a:t>Instructional Services-</a:t>
            </a:r>
          </a:p>
          <a:p>
            <a:pPr lvl="1" eaLnBrk="0" hangingPunct="0">
              <a:spcBef>
                <a:spcPct val="20000"/>
              </a:spcBef>
              <a:defRPr/>
            </a:pPr>
            <a:r>
              <a:rPr lang="en-US" sz="3200" kern="0" dirty="0">
                <a:latin typeface="+mn-lt"/>
              </a:rPr>
              <a:t>Rehabilitation Teaching (RT)</a:t>
            </a:r>
          </a:p>
          <a:p>
            <a:pPr lvl="1" eaLnBrk="0" hangingPunct="0">
              <a:spcBef>
                <a:spcPct val="20000"/>
              </a:spcBef>
              <a:defRPr/>
            </a:pPr>
            <a:r>
              <a:rPr lang="en-US" sz="3200" kern="0" dirty="0">
                <a:latin typeface="+mn-lt"/>
              </a:rPr>
              <a:t>Orientation and Mobility Instruction (O&amp;M):</a:t>
            </a:r>
          </a:p>
          <a:p>
            <a:pPr lvl="1" eaLnBrk="0" hangingPunct="0">
              <a:spcBef>
                <a:spcPct val="20000"/>
              </a:spcBef>
              <a:defRPr/>
            </a:pPr>
            <a:r>
              <a:rPr lang="en-US" sz="3200" kern="0" dirty="0">
                <a:latin typeface="+mn-lt"/>
              </a:rPr>
              <a:t>Provided by teachers on staff with BBVS</a:t>
            </a:r>
          </a:p>
          <a:p>
            <a:pPr lvl="1" eaLnBrk="0" hangingPunct="0">
              <a:spcBef>
                <a:spcPct val="20000"/>
              </a:spcBef>
              <a:defRPr/>
            </a:pPr>
            <a:r>
              <a:rPr lang="en-US" sz="3200" kern="0" dirty="0">
                <a:latin typeface="+mn-lt"/>
              </a:rPr>
              <a:t>No fee for training or recommended adaptive equipment</a:t>
            </a:r>
          </a:p>
          <a:p>
            <a:pPr eaLnBrk="0" hangingPunct="0">
              <a:spcBef>
                <a:spcPct val="20000"/>
              </a:spcBef>
              <a:defRPr/>
            </a:pPr>
            <a:endParaRPr lang="en-US" sz="3900" u="sng" kern="0" dirty="0">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2400" kern="0" dirty="0">
              <a:solidFill>
                <a:schemeClr val="bg1"/>
              </a:solidFill>
              <a:latin typeface="+mn-lt"/>
            </a:endParaRPr>
          </a:p>
          <a:p>
            <a:pPr algn="ctr" eaLnBrk="0" hangingPunct="0">
              <a:spcBef>
                <a:spcPct val="20000"/>
              </a:spcBef>
              <a:defRPr/>
            </a:pPr>
            <a:endParaRPr lang="en-US" sz="2200" kern="0" dirty="0">
              <a:solidFill>
                <a:schemeClr val="bg1"/>
              </a:solidFill>
              <a:latin typeface="+mn-lt"/>
            </a:endParaRPr>
          </a:p>
          <a:p>
            <a:pPr algn="ctr" eaLnBrk="0" hangingPunct="0">
              <a:spcBef>
                <a:spcPct val="20000"/>
              </a:spcBef>
              <a:defRPr/>
            </a:pPr>
            <a:endParaRPr lang="en-US" sz="4000" kern="0" dirty="0">
              <a:solidFill>
                <a:schemeClr val="bg1"/>
              </a:solidFill>
              <a:latin typeface="+mn-lt"/>
            </a:endParaRPr>
          </a:p>
          <a:p>
            <a:pPr algn="ctr" eaLnBrk="0" hangingPunct="0">
              <a:spcBef>
                <a:spcPct val="20000"/>
              </a:spcBef>
              <a:defRPr/>
            </a:pPr>
            <a:endParaRPr lang="en-US" sz="4000" kern="0" dirty="0">
              <a:solidFill>
                <a:schemeClr val="bg1"/>
              </a:solidFill>
              <a:latin typeface="+mn-lt"/>
            </a:endParaRPr>
          </a:p>
          <a:p>
            <a:pPr algn="ctr" eaLnBrk="0" hangingPunct="0">
              <a:spcBef>
                <a:spcPct val="20000"/>
              </a:spcBef>
              <a:defRPr/>
            </a:pPr>
            <a:endParaRPr lang="en-US" sz="4400" kern="0" dirty="0">
              <a:solidFill>
                <a:schemeClr val="bg1"/>
              </a:solidFill>
              <a:latin typeface="+mn-lt"/>
            </a:endParaRPr>
          </a:p>
          <a:p>
            <a:pPr algn="ctr" eaLnBrk="0" hangingPunct="0">
              <a:spcBef>
                <a:spcPct val="20000"/>
              </a:spcBef>
              <a:defRPr/>
            </a:pPr>
            <a:endParaRPr lang="en-US" sz="3200" kern="0" dirty="0">
              <a:solidFill>
                <a:schemeClr val="bg1"/>
              </a:solidFill>
              <a:latin typeface="+mn-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39939" name="Rectangle 2"/>
          <p:cNvSpPr>
            <a:spLocks noGrp="1" noChangeArrowheads="1"/>
          </p:cNvSpPr>
          <p:nvPr>
            <p:ph type="ctrTitle"/>
          </p:nvPr>
        </p:nvSpPr>
        <p:spPr>
          <a:xfrm>
            <a:off x="762000" y="457200"/>
            <a:ext cx="7848600" cy="457200"/>
          </a:xfrm>
        </p:spPr>
        <p:txBody>
          <a:bodyPr/>
          <a:lstStyle/>
          <a:p>
            <a:pPr eaLnBrk="1" hangingPunct="1"/>
            <a:r>
              <a:rPr lang="en-US" sz="2800">
                <a:solidFill>
                  <a:schemeClr val="bg1"/>
                </a:solidFill>
                <a:latin typeface="Verdana" pitchFamily="34" charset="0"/>
              </a:rPr>
              <a:t>Rehabilitation Teaching Program</a:t>
            </a:r>
            <a:endParaRPr lang="en-US" sz="3000">
              <a:solidFill>
                <a:schemeClr val="bg1"/>
              </a:solidFill>
              <a:latin typeface="Verdana" pitchFamily="34" charset="0"/>
            </a:endParaRPr>
          </a:p>
        </p:txBody>
      </p:sp>
      <p:pic>
        <p:nvPicPr>
          <p:cNvPr id="39940"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5" name="Content Placeholder 3"/>
          <p:cNvSpPr txBox="1">
            <a:spLocks/>
          </p:cNvSpPr>
          <p:nvPr/>
        </p:nvSpPr>
        <p:spPr bwMode="auto">
          <a:xfrm>
            <a:off x="533400" y="685800"/>
            <a:ext cx="8229600" cy="5257800"/>
          </a:xfrm>
          <a:prstGeom prst="rect">
            <a:avLst/>
          </a:prstGeom>
          <a:noFill/>
          <a:ln w="9525">
            <a:noFill/>
            <a:miter lim="800000"/>
            <a:headEnd/>
            <a:tailEnd/>
          </a:ln>
        </p:spPr>
        <p:txBody>
          <a:bodyPr>
            <a:normAutofit/>
          </a:bodyPr>
          <a:lstStyle/>
          <a:p>
            <a:pPr algn="ctr" eaLnBrk="0" hangingPunct="0">
              <a:spcBef>
                <a:spcPct val="20000"/>
              </a:spcBef>
              <a:defRPr/>
            </a:pPr>
            <a:r>
              <a:rPr lang="en-US" sz="3200" kern="0" dirty="0">
                <a:solidFill>
                  <a:schemeClr val="bg1"/>
                </a:solidFill>
                <a:latin typeface="+mn-lt"/>
              </a:rPr>
              <a:t>    </a:t>
            </a:r>
          </a:p>
          <a:p>
            <a:pPr eaLnBrk="0" hangingPunct="0">
              <a:spcBef>
                <a:spcPct val="20000"/>
              </a:spcBef>
              <a:defRPr/>
            </a:pPr>
            <a:r>
              <a:rPr lang="en-US" sz="3600" kern="0" dirty="0">
                <a:latin typeface="+mn-lt"/>
              </a:rPr>
              <a:t>Instruction in adaptive equipment and techniques is provided to help individuals safely and efficiently perform their daily living activities at home, on the job and in the community.</a:t>
            </a:r>
          </a:p>
          <a:p>
            <a:pPr eaLnBrk="0" hangingPunct="0">
              <a:spcBef>
                <a:spcPct val="20000"/>
              </a:spcBef>
              <a:defRPr/>
            </a:pPr>
            <a:r>
              <a:rPr lang="en-US" sz="3600" kern="0" dirty="0">
                <a:latin typeface="+mn-lt"/>
              </a:rPr>
              <a:t>A comprehensive evaluation is completed by a trained teacher and a plan is developed with the customer</a:t>
            </a:r>
          </a:p>
          <a:p>
            <a:pPr eaLnBrk="0" hangingPunct="0">
              <a:spcBef>
                <a:spcPct val="20000"/>
              </a:spcBef>
              <a:defRPr/>
            </a:pPr>
            <a:endParaRPr lang="en-US" sz="3600" kern="0" dirty="0">
              <a:latin typeface="+mn-lt"/>
            </a:endParaRPr>
          </a:p>
          <a:p>
            <a:pPr eaLnBrk="0" hangingPunct="0">
              <a:spcBef>
                <a:spcPct val="20000"/>
              </a:spcBef>
              <a:defRPr/>
            </a:pPr>
            <a:endParaRPr lang="en-US" sz="3900" u="sng" kern="0" dirty="0">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2400" kern="0" dirty="0">
              <a:solidFill>
                <a:schemeClr val="bg1"/>
              </a:solidFill>
              <a:latin typeface="+mn-lt"/>
            </a:endParaRPr>
          </a:p>
          <a:p>
            <a:pPr algn="ctr" eaLnBrk="0" hangingPunct="0">
              <a:spcBef>
                <a:spcPct val="20000"/>
              </a:spcBef>
              <a:defRPr/>
            </a:pPr>
            <a:endParaRPr lang="en-US" sz="2200" kern="0" dirty="0">
              <a:solidFill>
                <a:schemeClr val="bg1"/>
              </a:solidFill>
              <a:latin typeface="+mn-lt"/>
            </a:endParaRPr>
          </a:p>
          <a:p>
            <a:pPr algn="ctr" eaLnBrk="0" hangingPunct="0">
              <a:spcBef>
                <a:spcPct val="20000"/>
              </a:spcBef>
              <a:defRPr/>
            </a:pPr>
            <a:endParaRPr lang="en-US" sz="4000" kern="0" dirty="0">
              <a:solidFill>
                <a:schemeClr val="bg1"/>
              </a:solidFill>
              <a:latin typeface="+mn-lt"/>
            </a:endParaRPr>
          </a:p>
          <a:p>
            <a:pPr algn="ctr" eaLnBrk="0" hangingPunct="0">
              <a:spcBef>
                <a:spcPct val="20000"/>
              </a:spcBef>
              <a:defRPr/>
            </a:pPr>
            <a:endParaRPr lang="en-US" sz="4000" kern="0" dirty="0">
              <a:solidFill>
                <a:schemeClr val="bg1"/>
              </a:solidFill>
              <a:latin typeface="+mn-lt"/>
            </a:endParaRPr>
          </a:p>
          <a:p>
            <a:pPr algn="ctr" eaLnBrk="0" hangingPunct="0">
              <a:spcBef>
                <a:spcPct val="20000"/>
              </a:spcBef>
              <a:defRPr/>
            </a:pPr>
            <a:endParaRPr lang="en-US" sz="4400" kern="0" dirty="0">
              <a:solidFill>
                <a:schemeClr val="bg1"/>
              </a:solidFill>
              <a:latin typeface="+mn-lt"/>
            </a:endParaRPr>
          </a:p>
          <a:p>
            <a:pPr algn="ctr" eaLnBrk="0" hangingPunct="0">
              <a:spcBef>
                <a:spcPct val="20000"/>
              </a:spcBef>
              <a:defRPr/>
            </a:pPr>
            <a:endParaRPr lang="en-US" sz="3200" kern="0" dirty="0">
              <a:solidFill>
                <a:schemeClr val="bg1"/>
              </a:solidFill>
              <a:latin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0" descr="blue banner"/>
          <p:cNvPicPr>
            <a:picLocks noChangeAspect="1" noChangeArrowheads="1"/>
          </p:cNvPicPr>
          <p:nvPr/>
        </p:nvPicPr>
        <p:blipFill>
          <a:blip r:embed="rId2" cstate="print"/>
          <a:srcRect/>
          <a:stretch>
            <a:fillRect/>
          </a:stretch>
        </p:blipFill>
        <p:spPr bwMode="auto">
          <a:xfrm>
            <a:off x="457200" y="152400"/>
            <a:ext cx="8229600" cy="649288"/>
          </a:xfrm>
          <a:prstGeom prst="rect">
            <a:avLst/>
          </a:prstGeom>
          <a:noFill/>
          <a:ln w="9525">
            <a:noFill/>
            <a:miter lim="800000"/>
            <a:headEnd/>
            <a:tailEnd/>
          </a:ln>
        </p:spPr>
      </p:pic>
      <p:sp>
        <p:nvSpPr>
          <p:cNvPr id="40963" name="Rectangle 2"/>
          <p:cNvSpPr>
            <a:spLocks noGrp="1" noChangeArrowheads="1"/>
          </p:cNvSpPr>
          <p:nvPr>
            <p:ph type="ctrTitle"/>
          </p:nvPr>
        </p:nvSpPr>
        <p:spPr>
          <a:xfrm>
            <a:off x="762000" y="152400"/>
            <a:ext cx="7848600" cy="457200"/>
          </a:xfrm>
        </p:spPr>
        <p:txBody>
          <a:bodyPr/>
          <a:lstStyle/>
          <a:p>
            <a:pPr eaLnBrk="1" hangingPunct="1"/>
            <a:r>
              <a:rPr lang="en-US" sz="2800">
                <a:solidFill>
                  <a:schemeClr val="bg1"/>
                </a:solidFill>
                <a:latin typeface="Verdana" pitchFamily="34" charset="0"/>
              </a:rPr>
              <a:t>Rehabilitation Teaching</a:t>
            </a:r>
            <a:endParaRPr lang="en-US" sz="3000">
              <a:solidFill>
                <a:schemeClr val="bg1"/>
              </a:solidFill>
              <a:latin typeface="Verdana" pitchFamily="34" charset="0"/>
            </a:endParaRPr>
          </a:p>
        </p:txBody>
      </p:sp>
      <p:pic>
        <p:nvPicPr>
          <p:cNvPr id="40964" name="Picture 20" descr="http://www.csvrlowvision.org/images/TalkingCalculator.jpg"/>
          <p:cNvPicPr>
            <a:picLocks noChangeAspect="1" noChangeArrowheads="1"/>
          </p:cNvPicPr>
          <p:nvPr/>
        </p:nvPicPr>
        <p:blipFill>
          <a:blip r:embed="rId3" cstate="print"/>
          <a:srcRect l="7935" t="6857" r="5431" b="5511"/>
          <a:stretch>
            <a:fillRect/>
          </a:stretch>
        </p:blipFill>
        <p:spPr bwMode="auto">
          <a:xfrm>
            <a:off x="533400" y="4343400"/>
            <a:ext cx="3124200" cy="2352675"/>
          </a:xfrm>
          <a:prstGeom prst="rect">
            <a:avLst/>
          </a:prstGeom>
          <a:noFill/>
          <a:ln w="9525">
            <a:noFill/>
            <a:miter lim="800000"/>
            <a:headEnd/>
            <a:tailEnd/>
          </a:ln>
        </p:spPr>
      </p:pic>
      <p:pic>
        <p:nvPicPr>
          <p:cNvPr id="40965" name="Picture 2" descr="http://www.seegreatthings.com/Portals/0/Images/rehab_teaching.jpg"/>
          <p:cNvPicPr>
            <a:picLocks noChangeAspect="1" noChangeArrowheads="1"/>
          </p:cNvPicPr>
          <p:nvPr/>
        </p:nvPicPr>
        <p:blipFill>
          <a:blip r:embed="rId4" cstate="print"/>
          <a:srcRect/>
          <a:stretch>
            <a:fillRect/>
          </a:stretch>
        </p:blipFill>
        <p:spPr bwMode="auto">
          <a:xfrm>
            <a:off x="4800600" y="1295400"/>
            <a:ext cx="3343275" cy="2228850"/>
          </a:xfrm>
          <a:prstGeom prst="rect">
            <a:avLst/>
          </a:prstGeom>
          <a:noFill/>
          <a:ln w="9525">
            <a:noFill/>
            <a:miter lim="800000"/>
            <a:headEnd/>
            <a:tailEnd/>
          </a:ln>
        </p:spPr>
      </p:pic>
      <p:pic>
        <p:nvPicPr>
          <p:cNvPr id="40966" name="Picture 4" descr="Picture of Mary Rohrer trying out the Voila&#10;Bar Code Scanner from Maxi-Aids."/>
          <p:cNvPicPr>
            <a:picLocks noChangeAspect="1" noChangeArrowheads="1"/>
          </p:cNvPicPr>
          <p:nvPr/>
        </p:nvPicPr>
        <p:blipFill>
          <a:blip r:embed="rId5" cstate="print"/>
          <a:srcRect/>
          <a:stretch>
            <a:fillRect/>
          </a:stretch>
        </p:blipFill>
        <p:spPr bwMode="auto">
          <a:xfrm>
            <a:off x="4724400" y="3810000"/>
            <a:ext cx="3810000" cy="2857500"/>
          </a:xfrm>
          <a:prstGeom prst="rect">
            <a:avLst/>
          </a:prstGeom>
          <a:noFill/>
          <a:ln w="9525">
            <a:noFill/>
            <a:miter lim="800000"/>
            <a:headEnd/>
            <a:tailEnd/>
          </a:ln>
        </p:spPr>
      </p:pic>
      <p:pic>
        <p:nvPicPr>
          <p:cNvPr id="40967" name="Picture 2" descr="F:\DCIM\107___04\IMG_1237.JPG"/>
          <p:cNvPicPr>
            <a:picLocks noChangeAspect="1" noChangeArrowheads="1"/>
          </p:cNvPicPr>
          <p:nvPr/>
        </p:nvPicPr>
        <p:blipFill>
          <a:blip r:embed="rId6" cstate="print"/>
          <a:srcRect/>
          <a:stretch>
            <a:fillRect/>
          </a:stretch>
        </p:blipFill>
        <p:spPr bwMode="auto">
          <a:xfrm>
            <a:off x="762000" y="838200"/>
            <a:ext cx="2536825" cy="338296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41987" name="Rectangle 2"/>
          <p:cNvSpPr>
            <a:spLocks noGrp="1" noChangeArrowheads="1"/>
          </p:cNvSpPr>
          <p:nvPr>
            <p:ph type="ctrTitle"/>
          </p:nvPr>
        </p:nvSpPr>
        <p:spPr>
          <a:xfrm>
            <a:off x="762000" y="457200"/>
            <a:ext cx="7848600" cy="457200"/>
          </a:xfrm>
        </p:spPr>
        <p:txBody>
          <a:bodyPr/>
          <a:lstStyle/>
          <a:p>
            <a:pPr eaLnBrk="1" hangingPunct="1"/>
            <a:r>
              <a:rPr lang="en-US" sz="2800">
                <a:solidFill>
                  <a:schemeClr val="bg1"/>
                </a:solidFill>
                <a:latin typeface="Verdana" pitchFamily="34" charset="0"/>
              </a:rPr>
              <a:t>Rehabilitation Teaching (continued)</a:t>
            </a:r>
            <a:endParaRPr lang="en-US" sz="3000">
              <a:solidFill>
                <a:schemeClr val="bg1"/>
              </a:solidFill>
              <a:latin typeface="Verdana" pitchFamily="34" charset="0"/>
            </a:endParaRPr>
          </a:p>
        </p:txBody>
      </p:sp>
      <p:pic>
        <p:nvPicPr>
          <p:cNvPr id="41988" name="Picture 13" descr="L-I-rgb"/>
          <p:cNvPicPr>
            <a:picLocks noChangeAspect="1" noChangeArrowheads="1"/>
          </p:cNvPicPr>
          <p:nvPr/>
        </p:nvPicPr>
        <p:blipFill>
          <a:blip r:embed="rId3" cstate="print"/>
          <a:srcRect/>
          <a:stretch>
            <a:fillRect/>
          </a:stretch>
        </p:blipFill>
        <p:spPr bwMode="auto">
          <a:xfrm>
            <a:off x="6096000" y="6096000"/>
            <a:ext cx="2762250" cy="549275"/>
          </a:xfrm>
          <a:prstGeom prst="rect">
            <a:avLst/>
          </a:prstGeom>
          <a:noFill/>
          <a:ln w="9525">
            <a:noFill/>
            <a:miter lim="800000"/>
            <a:headEnd/>
            <a:tailEnd/>
          </a:ln>
        </p:spPr>
      </p:pic>
      <p:sp>
        <p:nvSpPr>
          <p:cNvPr id="5" name="Content Placeholder 3"/>
          <p:cNvSpPr txBox="1">
            <a:spLocks/>
          </p:cNvSpPr>
          <p:nvPr/>
        </p:nvSpPr>
        <p:spPr bwMode="auto">
          <a:xfrm>
            <a:off x="457200" y="1143000"/>
            <a:ext cx="8229600" cy="5257800"/>
          </a:xfrm>
          <a:prstGeom prst="rect">
            <a:avLst/>
          </a:prstGeom>
          <a:noFill/>
          <a:ln w="9525">
            <a:noFill/>
            <a:miter lim="800000"/>
            <a:headEnd/>
            <a:tailEnd/>
          </a:ln>
        </p:spPr>
        <p:txBody>
          <a:bodyPr>
            <a:normAutofit fontScale="32500" lnSpcReduction="20000"/>
          </a:bodyPr>
          <a:lstStyle/>
          <a:p>
            <a:pPr algn="ctr" eaLnBrk="0" hangingPunct="0">
              <a:spcBef>
                <a:spcPct val="20000"/>
              </a:spcBef>
              <a:defRPr/>
            </a:pPr>
            <a:r>
              <a:rPr lang="en-US" sz="3200" kern="0" dirty="0">
                <a:solidFill>
                  <a:schemeClr val="bg1"/>
                </a:solidFill>
                <a:latin typeface="+mn-lt"/>
              </a:rPr>
              <a:t>    </a:t>
            </a:r>
          </a:p>
          <a:p>
            <a:pPr eaLnBrk="0" hangingPunct="0">
              <a:spcBef>
                <a:spcPct val="20000"/>
              </a:spcBef>
              <a:defRPr/>
            </a:pPr>
            <a:r>
              <a:rPr lang="en-US" sz="9800" kern="0" dirty="0">
                <a:latin typeface="+mn-lt"/>
              </a:rPr>
              <a:t>Training may include instruction in adaptive techniques for:</a:t>
            </a:r>
          </a:p>
          <a:p>
            <a:pPr lvl="1" eaLnBrk="0" hangingPunct="0">
              <a:spcBef>
                <a:spcPct val="20000"/>
              </a:spcBef>
              <a:buFont typeface="Arial" pitchFamily="34" charset="0"/>
              <a:buChar char="•"/>
              <a:defRPr/>
            </a:pPr>
            <a:r>
              <a:rPr lang="en-US" sz="9800" kern="0" dirty="0">
                <a:latin typeface="+mn-lt"/>
              </a:rPr>
              <a:t>Personal management skills such as grooming and hygiene, clothing care, medication management , time and money management</a:t>
            </a:r>
            <a:br>
              <a:rPr lang="en-US" sz="9800" kern="0" dirty="0">
                <a:latin typeface="+mn-lt"/>
              </a:rPr>
            </a:br>
            <a:endParaRPr lang="en-US" sz="9800" kern="0" dirty="0">
              <a:latin typeface="+mn-lt"/>
            </a:endParaRPr>
          </a:p>
          <a:p>
            <a:pPr lvl="1" eaLnBrk="0" hangingPunct="0">
              <a:spcBef>
                <a:spcPct val="20000"/>
              </a:spcBef>
              <a:buFont typeface="Arial" pitchFamily="34" charset="0"/>
              <a:buChar char="•"/>
              <a:defRPr/>
            </a:pPr>
            <a:r>
              <a:rPr lang="en-US" sz="9800" kern="0" dirty="0">
                <a:latin typeface="+mn-lt"/>
              </a:rPr>
              <a:t>Home management skills such as using appliances, food preparation and cooking, eating and dining skills, laundry, cleaning, sewing, home maintenance and repair</a:t>
            </a:r>
            <a:endParaRPr lang="en-US" sz="3900" kern="0" dirty="0">
              <a:latin typeface="+mn-lt"/>
            </a:endParaRPr>
          </a:p>
          <a:p>
            <a:pPr eaLnBrk="0" hangingPunct="0">
              <a:spcBef>
                <a:spcPct val="20000"/>
              </a:spcBef>
              <a:defRPr/>
            </a:pPr>
            <a:r>
              <a:rPr lang="en-US" sz="3900" kern="0" dirty="0">
                <a:latin typeface="+mn-lt"/>
              </a:rPr>
              <a:t> </a:t>
            </a:r>
          </a:p>
          <a:p>
            <a:pPr eaLnBrk="0" hangingPunct="0">
              <a:spcBef>
                <a:spcPct val="20000"/>
              </a:spcBef>
              <a:defRPr/>
            </a:pPr>
            <a:endParaRPr lang="en-US" sz="3600" kern="0" dirty="0">
              <a:latin typeface="+mn-lt"/>
            </a:endParaRPr>
          </a:p>
          <a:p>
            <a:pPr eaLnBrk="0" hangingPunct="0">
              <a:spcBef>
                <a:spcPct val="20000"/>
              </a:spcBef>
              <a:defRPr/>
            </a:pPr>
            <a:endParaRPr lang="en-US" sz="3900" u="sng" kern="0" dirty="0">
              <a:latin typeface="+mn-lt"/>
            </a:endParaRPr>
          </a:p>
          <a:p>
            <a:pPr eaLnBrk="0" hangingPunct="0">
              <a:spcBef>
                <a:spcPct val="20000"/>
              </a:spcBef>
              <a:defRPr/>
            </a:pPr>
            <a:endParaRPr lang="en-US" sz="3900" kern="0" dirty="0">
              <a:latin typeface="+mn-lt"/>
            </a:endParaRPr>
          </a:p>
          <a:p>
            <a:pPr eaLnBrk="0" hangingPunct="0">
              <a:spcBef>
                <a:spcPct val="20000"/>
              </a:spcBef>
              <a:defRPr/>
            </a:pPr>
            <a:endParaRPr lang="en-US" sz="3900" kern="0" dirty="0">
              <a:latin typeface="+mn-lt"/>
            </a:endParaRPr>
          </a:p>
          <a:p>
            <a:pPr algn="ctr" eaLnBrk="0" hangingPunct="0">
              <a:spcBef>
                <a:spcPct val="20000"/>
              </a:spcBef>
              <a:defRPr/>
            </a:pPr>
            <a:endParaRPr lang="en-US" sz="3900" kern="0" dirty="0">
              <a:latin typeface="+mn-lt"/>
            </a:endParaRPr>
          </a:p>
          <a:p>
            <a:pPr algn="ctr" eaLnBrk="0" hangingPunct="0">
              <a:spcBef>
                <a:spcPct val="20000"/>
              </a:spcBef>
              <a:defRPr/>
            </a:pPr>
            <a:endParaRPr lang="en-US" sz="3900" kern="0" dirty="0">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2400" kern="0" dirty="0">
              <a:solidFill>
                <a:schemeClr val="bg1"/>
              </a:solidFill>
              <a:latin typeface="+mn-lt"/>
            </a:endParaRPr>
          </a:p>
          <a:p>
            <a:pPr algn="ctr" eaLnBrk="0" hangingPunct="0">
              <a:spcBef>
                <a:spcPct val="20000"/>
              </a:spcBef>
              <a:defRPr/>
            </a:pPr>
            <a:endParaRPr lang="en-US" sz="2200" kern="0" dirty="0">
              <a:solidFill>
                <a:schemeClr val="bg1"/>
              </a:solidFill>
              <a:latin typeface="+mn-lt"/>
            </a:endParaRPr>
          </a:p>
          <a:p>
            <a:pPr algn="ctr" eaLnBrk="0" hangingPunct="0">
              <a:spcBef>
                <a:spcPct val="20000"/>
              </a:spcBef>
              <a:defRPr/>
            </a:pPr>
            <a:endParaRPr lang="en-US" sz="4000" kern="0" dirty="0">
              <a:solidFill>
                <a:schemeClr val="bg1"/>
              </a:solidFill>
              <a:latin typeface="+mn-lt"/>
            </a:endParaRPr>
          </a:p>
          <a:p>
            <a:pPr algn="ctr" eaLnBrk="0" hangingPunct="0">
              <a:spcBef>
                <a:spcPct val="20000"/>
              </a:spcBef>
              <a:defRPr/>
            </a:pPr>
            <a:endParaRPr lang="en-US" sz="4000" kern="0" dirty="0">
              <a:solidFill>
                <a:schemeClr val="bg1"/>
              </a:solidFill>
              <a:latin typeface="+mn-lt"/>
            </a:endParaRPr>
          </a:p>
          <a:p>
            <a:pPr algn="ctr" eaLnBrk="0" hangingPunct="0">
              <a:spcBef>
                <a:spcPct val="20000"/>
              </a:spcBef>
              <a:defRPr/>
            </a:pPr>
            <a:endParaRPr lang="en-US" sz="4400" kern="0" dirty="0">
              <a:solidFill>
                <a:schemeClr val="bg1"/>
              </a:solidFill>
              <a:latin typeface="+mn-lt"/>
            </a:endParaRPr>
          </a:p>
          <a:p>
            <a:pPr algn="ctr" eaLnBrk="0" hangingPunct="0">
              <a:spcBef>
                <a:spcPct val="20000"/>
              </a:spcBef>
              <a:defRPr/>
            </a:pPr>
            <a:endParaRPr lang="en-US" sz="3200" kern="0" dirty="0">
              <a:solidFill>
                <a:schemeClr val="bg1"/>
              </a:solidFill>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43011" name="Rectangle 2"/>
          <p:cNvSpPr>
            <a:spLocks noGrp="1" noChangeArrowheads="1"/>
          </p:cNvSpPr>
          <p:nvPr>
            <p:ph type="ctrTitle"/>
          </p:nvPr>
        </p:nvSpPr>
        <p:spPr>
          <a:xfrm>
            <a:off x="762000" y="457200"/>
            <a:ext cx="7848600" cy="457200"/>
          </a:xfrm>
        </p:spPr>
        <p:txBody>
          <a:bodyPr/>
          <a:lstStyle/>
          <a:p>
            <a:pPr eaLnBrk="1" hangingPunct="1"/>
            <a:r>
              <a:rPr lang="en-US" sz="2800">
                <a:solidFill>
                  <a:schemeClr val="bg1"/>
                </a:solidFill>
                <a:latin typeface="Verdana" pitchFamily="34" charset="0"/>
              </a:rPr>
              <a:t>Rehabilitation Teaching (continued)</a:t>
            </a:r>
            <a:endParaRPr lang="en-US" sz="3000">
              <a:solidFill>
                <a:schemeClr val="bg1"/>
              </a:solidFill>
              <a:latin typeface="Verdana" pitchFamily="34" charset="0"/>
            </a:endParaRPr>
          </a:p>
        </p:txBody>
      </p:sp>
      <p:pic>
        <p:nvPicPr>
          <p:cNvPr id="43012"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5" name="Content Placeholder 3"/>
          <p:cNvSpPr txBox="1">
            <a:spLocks/>
          </p:cNvSpPr>
          <p:nvPr/>
        </p:nvSpPr>
        <p:spPr bwMode="auto">
          <a:xfrm>
            <a:off x="457200" y="1143000"/>
            <a:ext cx="8229600" cy="5410200"/>
          </a:xfrm>
          <a:prstGeom prst="rect">
            <a:avLst/>
          </a:prstGeom>
          <a:noFill/>
          <a:ln w="9525">
            <a:noFill/>
            <a:miter lim="800000"/>
            <a:headEnd/>
            <a:tailEnd/>
          </a:ln>
        </p:spPr>
        <p:txBody>
          <a:bodyPr>
            <a:normAutofit fontScale="32500" lnSpcReduction="20000"/>
          </a:bodyPr>
          <a:lstStyle/>
          <a:p>
            <a:pPr algn="ctr" eaLnBrk="0" hangingPunct="0">
              <a:spcBef>
                <a:spcPct val="20000"/>
              </a:spcBef>
              <a:defRPr/>
            </a:pPr>
            <a:r>
              <a:rPr lang="en-US" sz="3200" kern="0" dirty="0">
                <a:solidFill>
                  <a:schemeClr val="bg1"/>
                </a:solidFill>
                <a:latin typeface="+mn-lt"/>
              </a:rPr>
              <a:t>    </a:t>
            </a:r>
          </a:p>
          <a:p>
            <a:pPr lvl="1" eaLnBrk="0" hangingPunct="0">
              <a:spcBef>
                <a:spcPct val="20000"/>
              </a:spcBef>
              <a:buFont typeface="Arial" pitchFamily="34" charset="0"/>
              <a:buChar char="•"/>
              <a:defRPr/>
            </a:pPr>
            <a:r>
              <a:rPr lang="en-US" sz="10000" kern="0" dirty="0">
                <a:latin typeface="+mn-lt"/>
              </a:rPr>
              <a:t>Communication Skills such as using the telephone, writing, recording and listening devices, and Braille</a:t>
            </a:r>
          </a:p>
          <a:p>
            <a:pPr lvl="1" eaLnBrk="0" hangingPunct="0">
              <a:spcBef>
                <a:spcPct val="20000"/>
              </a:spcBef>
              <a:buFont typeface="Wingdings" pitchFamily="2" charset="2"/>
              <a:buChar char="§"/>
              <a:defRPr/>
            </a:pPr>
            <a:endParaRPr lang="en-US" sz="10000" kern="0" dirty="0">
              <a:latin typeface="+mn-lt"/>
            </a:endParaRPr>
          </a:p>
          <a:p>
            <a:pPr lvl="1" eaLnBrk="0" hangingPunct="0">
              <a:spcBef>
                <a:spcPct val="20000"/>
              </a:spcBef>
              <a:buFont typeface="Arial" pitchFamily="34" charset="0"/>
              <a:buChar char="•"/>
              <a:defRPr/>
            </a:pPr>
            <a:r>
              <a:rPr lang="en-US" sz="10000" kern="0" dirty="0">
                <a:latin typeface="+mn-lt"/>
              </a:rPr>
              <a:t>Access Technology such as keyboarding and adaptive software</a:t>
            </a:r>
          </a:p>
          <a:p>
            <a:pPr lvl="1" eaLnBrk="0" hangingPunct="0">
              <a:spcBef>
                <a:spcPct val="20000"/>
              </a:spcBef>
              <a:buFont typeface="Wingdings" pitchFamily="2" charset="2"/>
              <a:buChar char="§"/>
              <a:defRPr/>
            </a:pPr>
            <a:endParaRPr lang="en-US" sz="10000" kern="0" dirty="0">
              <a:latin typeface="+mn-lt"/>
            </a:endParaRPr>
          </a:p>
          <a:p>
            <a:pPr lvl="1" eaLnBrk="0" hangingPunct="0">
              <a:spcBef>
                <a:spcPct val="20000"/>
              </a:spcBef>
              <a:buFont typeface="Arial" pitchFamily="34" charset="0"/>
              <a:buChar char="•"/>
              <a:defRPr/>
            </a:pPr>
            <a:r>
              <a:rPr lang="en-US" sz="10000" kern="0" dirty="0">
                <a:latin typeface="+mn-lt"/>
              </a:rPr>
              <a:t>Orientation to immediate home environment</a:t>
            </a:r>
          </a:p>
          <a:p>
            <a:pPr eaLnBrk="0" hangingPunct="0">
              <a:spcBef>
                <a:spcPct val="20000"/>
              </a:spcBef>
              <a:defRPr/>
            </a:pPr>
            <a:r>
              <a:rPr lang="en-US" sz="3900" kern="0" dirty="0">
                <a:latin typeface="+mn-lt"/>
              </a:rPr>
              <a:t> </a:t>
            </a:r>
          </a:p>
          <a:p>
            <a:pPr eaLnBrk="0" hangingPunct="0">
              <a:spcBef>
                <a:spcPct val="20000"/>
              </a:spcBef>
              <a:defRPr/>
            </a:pPr>
            <a:endParaRPr lang="en-US" sz="3600" kern="0" dirty="0">
              <a:latin typeface="+mn-lt"/>
            </a:endParaRPr>
          </a:p>
          <a:p>
            <a:pPr eaLnBrk="0" hangingPunct="0">
              <a:spcBef>
                <a:spcPct val="20000"/>
              </a:spcBef>
              <a:defRPr/>
            </a:pPr>
            <a:endParaRPr lang="en-US" sz="3900" u="sng" kern="0" dirty="0">
              <a:latin typeface="+mn-lt"/>
            </a:endParaRPr>
          </a:p>
          <a:p>
            <a:pPr eaLnBrk="0" hangingPunct="0">
              <a:spcBef>
                <a:spcPct val="20000"/>
              </a:spcBef>
              <a:defRPr/>
            </a:pPr>
            <a:endParaRPr lang="en-US" sz="3900" kern="0" dirty="0">
              <a:latin typeface="+mn-lt"/>
            </a:endParaRPr>
          </a:p>
          <a:p>
            <a:pPr eaLnBrk="0" hangingPunct="0">
              <a:spcBef>
                <a:spcPct val="20000"/>
              </a:spcBef>
              <a:defRPr/>
            </a:pPr>
            <a:endParaRPr lang="en-US" sz="3900" kern="0" dirty="0">
              <a:latin typeface="+mn-lt"/>
            </a:endParaRPr>
          </a:p>
          <a:p>
            <a:pPr eaLnBrk="0" hangingPunct="0">
              <a:spcBef>
                <a:spcPct val="20000"/>
              </a:spcBef>
              <a:defRPr/>
            </a:pPr>
            <a:endParaRPr lang="en-US" sz="3900" kern="0" dirty="0">
              <a:latin typeface="+mn-lt"/>
            </a:endParaRPr>
          </a:p>
          <a:p>
            <a:pPr eaLnBrk="0" hangingPunct="0">
              <a:spcBef>
                <a:spcPct val="20000"/>
              </a:spcBef>
              <a:defRPr/>
            </a:pPr>
            <a:endParaRPr lang="en-US" sz="3900" kern="0" dirty="0">
              <a:latin typeface="+mn-lt"/>
            </a:endParaRPr>
          </a:p>
          <a:p>
            <a:pPr eaLnBrk="0" hangingPunct="0">
              <a:spcBef>
                <a:spcPct val="20000"/>
              </a:spcBef>
              <a:defRPr/>
            </a:pPr>
            <a:endParaRPr lang="en-US" sz="3900" kern="0" dirty="0">
              <a:latin typeface="+mn-lt"/>
            </a:endParaRPr>
          </a:p>
          <a:p>
            <a:pPr eaLnBrk="0" hangingPunct="0">
              <a:spcBef>
                <a:spcPct val="20000"/>
              </a:spcBef>
              <a:defRPr/>
            </a:pPr>
            <a:endParaRPr lang="en-US" sz="2400" kern="0" dirty="0">
              <a:latin typeface="+mn-lt"/>
            </a:endParaRPr>
          </a:p>
          <a:p>
            <a:pPr eaLnBrk="0" hangingPunct="0">
              <a:spcBef>
                <a:spcPct val="20000"/>
              </a:spcBef>
              <a:defRPr/>
            </a:pPr>
            <a:endParaRPr lang="en-US" sz="2200" kern="0" dirty="0">
              <a:latin typeface="+mn-lt"/>
            </a:endParaRPr>
          </a:p>
          <a:p>
            <a:pPr eaLnBrk="0" hangingPunct="0">
              <a:spcBef>
                <a:spcPct val="20000"/>
              </a:spcBef>
              <a:defRPr/>
            </a:pPr>
            <a:endParaRPr lang="en-US" sz="4000" kern="0" dirty="0">
              <a:latin typeface="+mn-lt"/>
            </a:endParaRPr>
          </a:p>
          <a:p>
            <a:pPr algn="ctr" eaLnBrk="0" hangingPunct="0">
              <a:spcBef>
                <a:spcPct val="20000"/>
              </a:spcBef>
              <a:defRPr/>
            </a:pPr>
            <a:endParaRPr lang="en-US" sz="4000" kern="0" dirty="0">
              <a:solidFill>
                <a:schemeClr val="bg1"/>
              </a:solidFill>
              <a:latin typeface="+mn-lt"/>
            </a:endParaRPr>
          </a:p>
          <a:p>
            <a:pPr algn="ctr" eaLnBrk="0" hangingPunct="0">
              <a:spcBef>
                <a:spcPct val="20000"/>
              </a:spcBef>
              <a:defRPr/>
            </a:pPr>
            <a:endParaRPr lang="en-US" sz="4400" kern="0" dirty="0">
              <a:solidFill>
                <a:schemeClr val="bg1"/>
              </a:solidFill>
              <a:latin typeface="+mn-lt"/>
            </a:endParaRPr>
          </a:p>
          <a:p>
            <a:pPr algn="ctr" eaLnBrk="0" hangingPunct="0">
              <a:spcBef>
                <a:spcPct val="20000"/>
              </a:spcBef>
              <a:defRPr/>
            </a:pPr>
            <a:endParaRPr lang="en-US" sz="3200" kern="0" dirty="0">
              <a:solidFill>
                <a:schemeClr val="bg1"/>
              </a:solidFill>
              <a:latin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44035" name="Rectangle 2"/>
          <p:cNvSpPr>
            <a:spLocks noGrp="1" noChangeArrowheads="1"/>
          </p:cNvSpPr>
          <p:nvPr>
            <p:ph type="ctrTitle"/>
          </p:nvPr>
        </p:nvSpPr>
        <p:spPr>
          <a:xfrm>
            <a:off x="762000" y="457200"/>
            <a:ext cx="7848600" cy="457200"/>
          </a:xfrm>
        </p:spPr>
        <p:txBody>
          <a:bodyPr/>
          <a:lstStyle/>
          <a:p>
            <a:pPr eaLnBrk="1" hangingPunct="1"/>
            <a:r>
              <a:rPr lang="en-US" sz="2800">
                <a:solidFill>
                  <a:schemeClr val="bg1"/>
                </a:solidFill>
                <a:latin typeface="Verdana" pitchFamily="34" charset="0"/>
              </a:rPr>
              <a:t>Orientation and Mobility Instruction (O&amp;M)</a:t>
            </a:r>
            <a:endParaRPr lang="en-US" sz="3000">
              <a:solidFill>
                <a:schemeClr val="bg1"/>
              </a:solidFill>
              <a:latin typeface="Verdana" pitchFamily="34" charset="0"/>
            </a:endParaRPr>
          </a:p>
        </p:txBody>
      </p:sp>
      <p:pic>
        <p:nvPicPr>
          <p:cNvPr id="44036"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5" name="Content Placeholder 3"/>
          <p:cNvSpPr txBox="1">
            <a:spLocks/>
          </p:cNvSpPr>
          <p:nvPr/>
        </p:nvSpPr>
        <p:spPr bwMode="auto">
          <a:xfrm>
            <a:off x="457200" y="1143000"/>
            <a:ext cx="8229600" cy="5410200"/>
          </a:xfrm>
          <a:prstGeom prst="rect">
            <a:avLst/>
          </a:prstGeom>
          <a:noFill/>
          <a:ln w="9525">
            <a:noFill/>
            <a:miter lim="800000"/>
            <a:headEnd/>
            <a:tailEnd/>
          </a:ln>
        </p:spPr>
        <p:txBody>
          <a:bodyPr>
            <a:normAutofit fontScale="25000" lnSpcReduction="20000"/>
          </a:bodyPr>
          <a:lstStyle/>
          <a:p>
            <a:pPr eaLnBrk="0" hangingPunct="0">
              <a:spcBef>
                <a:spcPct val="20000"/>
              </a:spcBef>
              <a:defRPr/>
            </a:pPr>
            <a:r>
              <a:rPr lang="en-US" sz="3200" kern="0" dirty="0">
                <a:latin typeface="+mn-lt"/>
              </a:rPr>
              <a:t>    </a:t>
            </a:r>
          </a:p>
          <a:p>
            <a:pPr eaLnBrk="0" hangingPunct="0">
              <a:spcBef>
                <a:spcPct val="20000"/>
              </a:spcBef>
              <a:defRPr/>
            </a:pPr>
            <a:r>
              <a:rPr lang="en-US" sz="14400" kern="0" dirty="0">
                <a:latin typeface="+mn-lt"/>
              </a:rPr>
              <a:t>O&amp;M training teaches individuals how to travel independently and safely within their homes, workplaces and the community</a:t>
            </a:r>
          </a:p>
          <a:p>
            <a:pPr eaLnBrk="0" hangingPunct="0">
              <a:spcBef>
                <a:spcPct val="20000"/>
              </a:spcBef>
              <a:defRPr/>
            </a:pPr>
            <a:r>
              <a:rPr lang="en-US" sz="14400" kern="0" dirty="0">
                <a:latin typeface="+mn-lt"/>
              </a:rPr>
              <a:t>A BBVS professional instructor provides individualized training </a:t>
            </a:r>
          </a:p>
          <a:p>
            <a:pPr eaLnBrk="0" hangingPunct="0">
              <a:spcBef>
                <a:spcPct val="20000"/>
              </a:spcBef>
              <a:defRPr/>
            </a:pPr>
            <a:r>
              <a:rPr lang="en-US" sz="14400" kern="0" dirty="0">
                <a:latin typeface="+mn-lt"/>
              </a:rPr>
              <a:t>After evaluation is completed by the instructor, an instructional services plan is developed with customer to meet their specific needs</a:t>
            </a:r>
          </a:p>
          <a:p>
            <a:pPr eaLnBrk="0" hangingPunct="0">
              <a:spcBef>
                <a:spcPct val="20000"/>
              </a:spcBef>
              <a:defRPr/>
            </a:pPr>
            <a:endParaRPr lang="en-US" sz="3900" kern="0" dirty="0">
              <a:latin typeface="+mn-lt"/>
            </a:endParaRPr>
          </a:p>
          <a:p>
            <a:pPr eaLnBrk="0" hangingPunct="0">
              <a:spcBef>
                <a:spcPct val="20000"/>
              </a:spcBef>
              <a:defRPr/>
            </a:pPr>
            <a:r>
              <a:rPr lang="en-US" sz="3900" kern="0" dirty="0">
                <a:latin typeface="+mn-lt"/>
              </a:rPr>
              <a:t> </a:t>
            </a:r>
          </a:p>
          <a:p>
            <a:pPr eaLnBrk="0" hangingPunct="0">
              <a:spcBef>
                <a:spcPct val="20000"/>
              </a:spcBef>
              <a:defRPr/>
            </a:pPr>
            <a:endParaRPr lang="en-US" sz="3600" kern="0" dirty="0">
              <a:latin typeface="+mn-lt"/>
            </a:endParaRPr>
          </a:p>
          <a:p>
            <a:pPr eaLnBrk="0" hangingPunct="0">
              <a:spcBef>
                <a:spcPct val="20000"/>
              </a:spcBef>
              <a:defRPr/>
            </a:pPr>
            <a:endParaRPr lang="en-US" sz="3900" u="sng" kern="0" dirty="0">
              <a:latin typeface="+mn-lt"/>
            </a:endParaRPr>
          </a:p>
          <a:p>
            <a:pPr eaLnBrk="0" hangingPunct="0">
              <a:spcBef>
                <a:spcPct val="20000"/>
              </a:spcBef>
              <a:defRPr/>
            </a:pPr>
            <a:endParaRPr lang="en-US" sz="3900" kern="0" dirty="0">
              <a:latin typeface="+mn-lt"/>
            </a:endParaRPr>
          </a:p>
          <a:p>
            <a:pPr eaLnBrk="0" hangingPunct="0">
              <a:spcBef>
                <a:spcPct val="20000"/>
              </a:spcBef>
              <a:defRPr/>
            </a:pPr>
            <a:endParaRPr lang="en-US" sz="3900" kern="0" dirty="0">
              <a:latin typeface="+mn-lt"/>
            </a:endParaRPr>
          </a:p>
          <a:p>
            <a:pPr eaLnBrk="0" hangingPunct="0">
              <a:spcBef>
                <a:spcPct val="20000"/>
              </a:spcBef>
              <a:defRPr/>
            </a:pPr>
            <a:endParaRPr lang="en-US" sz="3900" kern="0" dirty="0">
              <a:latin typeface="+mn-lt"/>
            </a:endParaRPr>
          </a:p>
          <a:p>
            <a:pPr eaLnBrk="0" hangingPunct="0">
              <a:spcBef>
                <a:spcPct val="20000"/>
              </a:spcBef>
              <a:defRPr/>
            </a:pPr>
            <a:endParaRPr lang="en-US" sz="3900" kern="0" dirty="0">
              <a:latin typeface="+mn-lt"/>
            </a:endParaRPr>
          </a:p>
          <a:p>
            <a:pPr eaLnBrk="0" hangingPunct="0">
              <a:spcBef>
                <a:spcPct val="20000"/>
              </a:spcBef>
              <a:defRPr/>
            </a:pPr>
            <a:endParaRPr lang="en-US" sz="3900" kern="0" dirty="0">
              <a:latin typeface="+mn-lt"/>
            </a:endParaRPr>
          </a:p>
          <a:p>
            <a:pPr eaLnBrk="0" hangingPunct="0">
              <a:spcBef>
                <a:spcPct val="20000"/>
              </a:spcBef>
              <a:defRPr/>
            </a:pPr>
            <a:endParaRPr lang="en-US" sz="2400" kern="0" dirty="0">
              <a:latin typeface="+mn-lt"/>
            </a:endParaRPr>
          </a:p>
          <a:p>
            <a:pPr eaLnBrk="0" hangingPunct="0">
              <a:spcBef>
                <a:spcPct val="20000"/>
              </a:spcBef>
              <a:defRPr/>
            </a:pPr>
            <a:endParaRPr lang="en-US" sz="2200" kern="0" dirty="0">
              <a:latin typeface="+mn-lt"/>
            </a:endParaRPr>
          </a:p>
          <a:p>
            <a:pPr eaLnBrk="0" hangingPunct="0">
              <a:spcBef>
                <a:spcPct val="20000"/>
              </a:spcBef>
              <a:defRPr/>
            </a:pPr>
            <a:endParaRPr lang="en-US" sz="4000" kern="0" dirty="0">
              <a:latin typeface="+mn-lt"/>
            </a:endParaRPr>
          </a:p>
          <a:p>
            <a:pPr eaLnBrk="0" hangingPunct="0">
              <a:spcBef>
                <a:spcPct val="20000"/>
              </a:spcBef>
              <a:defRPr/>
            </a:pPr>
            <a:endParaRPr lang="en-US" sz="4000" kern="0" dirty="0">
              <a:latin typeface="+mn-lt"/>
            </a:endParaRPr>
          </a:p>
          <a:p>
            <a:pPr eaLnBrk="0" hangingPunct="0">
              <a:spcBef>
                <a:spcPct val="20000"/>
              </a:spcBef>
              <a:defRPr/>
            </a:pPr>
            <a:endParaRPr lang="en-US" sz="4400" kern="0" dirty="0">
              <a:latin typeface="+mn-lt"/>
            </a:endParaRPr>
          </a:p>
          <a:p>
            <a:pPr eaLnBrk="0" hangingPunct="0">
              <a:spcBef>
                <a:spcPct val="20000"/>
              </a:spcBef>
              <a:defRPr/>
            </a:pPr>
            <a:endParaRPr lang="en-US" sz="3200" kern="0" dirty="0">
              <a:latin typeface="+mn-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45059" name="Rectangle 2"/>
          <p:cNvSpPr>
            <a:spLocks noGrp="1" noChangeArrowheads="1"/>
          </p:cNvSpPr>
          <p:nvPr>
            <p:ph type="ctrTitle"/>
          </p:nvPr>
        </p:nvSpPr>
        <p:spPr>
          <a:xfrm>
            <a:off x="762000" y="457200"/>
            <a:ext cx="7848600" cy="457200"/>
          </a:xfrm>
        </p:spPr>
        <p:txBody>
          <a:bodyPr/>
          <a:lstStyle/>
          <a:p>
            <a:pPr eaLnBrk="1" hangingPunct="1"/>
            <a:r>
              <a:rPr lang="en-US" sz="2800">
                <a:solidFill>
                  <a:schemeClr val="bg1"/>
                </a:solidFill>
                <a:latin typeface="Verdana" pitchFamily="34" charset="0"/>
              </a:rPr>
              <a:t>Orientation and Mobility Instruction</a:t>
            </a:r>
            <a:endParaRPr lang="en-US" sz="3000">
              <a:solidFill>
                <a:schemeClr val="bg1"/>
              </a:solidFill>
              <a:latin typeface="Verdana" pitchFamily="34" charset="0"/>
            </a:endParaRPr>
          </a:p>
        </p:txBody>
      </p:sp>
      <p:pic>
        <p:nvPicPr>
          <p:cNvPr id="45060"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pic>
        <p:nvPicPr>
          <p:cNvPr id="45061" name="Picture Placeholder 8" descr="IMG_1211.JPG"/>
          <p:cNvPicPr>
            <a:picLocks noChangeAspect="1"/>
          </p:cNvPicPr>
          <p:nvPr/>
        </p:nvPicPr>
        <p:blipFill>
          <a:blip r:embed="rId4" cstate="print"/>
          <a:srcRect l="12332" t="12791" r="12332"/>
          <a:stretch>
            <a:fillRect/>
          </a:stretch>
        </p:blipFill>
        <p:spPr bwMode="auto">
          <a:xfrm>
            <a:off x="685800" y="1295400"/>
            <a:ext cx="3357563" cy="5181600"/>
          </a:xfrm>
          <a:prstGeom prst="rect">
            <a:avLst/>
          </a:prstGeom>
          <a:noFill/>
          <a:ln w="9525">
            <a:noFill/>
            <a:miter lim="800000"/>
            <a:headEnd/>
            <a:tailEnd/>
          </a:ln>
        </p:spPr>
      </p:pic>
      <p:pic>
        <p:nvPicPr>
          <p:cNvPr id="45062" name="Picture 3" descr="E:\DCIM\100NIKON\DSCN0216.JPG"/>
          <p:cNvPicPr>
            <a:picLocks noChangeAspect="1" noChangeArrowheads="1"/>
          </p:cNvPicPr>
          <p:nvPr/>
        </p:nvPicPr>
        <p:blipFill>
          <a:blip r:embed="rId5" cstate="print"/>
          <a:srcRect/>
          <a:stretch>
            <a:fillRect/>
          </a:stretch>
        </p:blipFill>
        <p:spPr bwMode="auto">
          <a:xfrm>
            <a:off x="4648200" y="1219200"/>
            <a:ext cx="4046538" cy="5394325"/>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0" descr="blue banner"/>
          <p:cNvPicPr>
            <a:picLocks noChangeAspect="1" noChangeArrowheads="1"/>
          </p:cNvPicPr>
          <p:nvPr/>
        </p:nvPicPr>
        <p:blipFill>
          <a:blip r:embed="rId2" cstate="print"/>
          <a:srcRect/>
          <a:stretch>
            <a:fillRect/>
          </a:stretch>
        </p:blipFill>
        <p:spPr bwMode="auto">
          <a:xfrm>
            <a:off x="457200" y="457200"/>
            <a:ext cx="8229600" cy="1143000"/>
          </a:xfrm>
          <a:prstGeom prst="rect">
            <a:avLst/>
          </a:prstGeom>
          <a:noFill/>
          <a:ln w="9525">
            <a:noFill/>
            <a:miter lim="800000"/>
            <a:headEnd/>
            <a:tailEnd/>
          </a:ln>
        </p:spPr>
      </p:pic>
      <p:sp>
        <p:nvSpPr>
          <p:cNvPr id="7171" name="Rectangle 2"/>
          <p:cNvSpPr>
            <a:spLocks noGrp="1" noChangeArrowheads="1"/>
          </p:cNvSpPr>
          <p:nvPr>
            <p:ph type="ctrTitle"/>
          </p:nvPr>
        </p:nvSpPr>
        <p:spPr>
          <a:xfrm>
            <a:off x="533400" y="457200"/>
            <a:ext cx="8077200" cy="914400"/>
          </a:xfrm>
        </p:spPr>
        <p:txBody>
          <a:bodyPr/>
          <a:lstStyle/>
          <a:p>
            <a:pPr algn="l" eaLnBrk="1" hangingPunct="1"/>
            <a:r>
              <a:rPr lang="en-US" sz="3000">
                <a:solidFill>
                  <a:schemeClr val="bg1"/>
                </a:solidFill>
                <a:latin typeface="Verdana" pitchFamily="34" charset="0"/>
              </a:rPr>
              <a:t>DISTRICT OFFICE LOCATIONS AND COUNTIES SERVED</a:t>
            </a:r>
          </a:p>
        </p:txBody>
      </p:sp>
      <p:pic>
        <p:nvPicPr>
          <p:cNvPr id="7172"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5" name="Content Placeholder 3"/>
          <p:cNvSpPr txBox="1">
            <a:spLocks/>
          </p:cNvSpPr>
          <p:nvPr/>
        </p:nvSpPr>
        <p:spPr bwMode="auto">
          <a:xfrm>
            <a:off x="465138" y="1770063"/>
            <a:ext cx="4038600" cy="4525962"/>
          </a:xfrm>
          <a:prstGeom prst="rect">
            <a:avLst/>
          </a:prstGeom>
          <a:noFill/>
          <a:ln w="9525">
            <a:noFill/>
            <a:miter lim="800000"/>
            <a:headEnd/>
            <a:tailEnd/>
          </a:ln>
          <a:effectLst/>
        </p:spPr>
        <p:txBody>
          <a:bodyPr>
            <a:normAutofit fontScale="70000" lnSpcReduction="20000"/>
          </a:bodyPr>
          <a:lstStyle/>
          <a:p>
            <a:pPr algn="ctr">
              <a:spcBef>
                <a:spcPct val="20000"/>
              </a:spcBef>
              <a:defRPr/>
            </a:pPr>
            <a:r>
              <a:rPr lang="en-US" sz="3200" b="1" kern="0" dirty="0">
                <a:latin typeface="+mn-lt"/>
              </a:rPr>
              <a:t>  Altoona BBVS</a:t>
            </a:r>
          </a:p>
          <a:p>
            <a:pPr algn="ctr">
              <a:spcBef>
                <a:spcPct val="20000"/>
              </a:spcBef>
              <a:defRPr/>
            </a:pPr>
            <a:r>
              <a:rPr lang="en-US" sz="3200" b="1" kern="0" dirty="0">
                <a:latin typeface="+mn-lt"/>
              </a:rPr>
              <a:t>1130 12</a:t>
            </a:r>
            <a:r>
              <a:rPr lang="en-US" sz="3200" b="1" kern="0" baseline="30000" dirty="0">
                <a:latin typeface="+mn-lt"/>
              </a:rPr>
              <a:t>th</a:t>
            </a:r>
            <a:r>
              <a:rPr lang="en-US" sz="3200" b="1" kern="0" dirty="0">
                <a:latin typeface="+mn-lt"/>
              </a:rPr>
              <a:t> Ave. Suite 300</a:t>
            </a:r>
          </a:p>
          <a:p>
            <a:pPr algn="ctr">
              <a:spcBef>
                <a:spcPct val="20000"/>
              </a:spcBef>
              <a:defRPr/>
            </a:pPr>
            <a:r>
              <a:rPr lang="en-US" sz="3200" b="1" kern="0" dirty="0">
                <a:latin typeface="+mn-lt"/>
              </a:rPr>
              <a:t>Altoona, PA  16601</a:t>
            </a:r>
          </a:p>
          <a:p>
            <a:pPr algn="ctr">
              <a:spcBef>
                <a:spcPct val="20000"/>
              </a:spcBef>
              <a:defRPr/>
            </a:pPr>
            <a:r>
              <a:rPr lang="en-US" sz="3200" b="1" kern="0" dirty="0">
                <a:latin typeface="+mn-lt"/>
              </a:rPr>
              <a:t>1-866-695-7673</a:t>
            </a:r>
          </a:p>
          <a:p>
            <a:pPr algn="ctr">
              <a:spcBef>
                <a:spcPct val="20000"/>
              </a:spcBef>
              <a:defRPr/>
            </a:pPr>
            <a:r>
              <a:rPr lang="en-US" sz="3200" b="1" kern="0" dirty="0">
                <a:latin typeface="+mn-lt"/>
              </a:rPr>
              <a:t>1-866-320-7956 TTY</a:t>
            </a:r>
          </a:p>
          <a:p>
            <a:pPr algn="ctr">
              <a:spcBef>
                <a:spcPct val="20000"/>
              </a:spcBef>
              <a:defRPr/>
            </a:pPr>
            <a:r>
              <a:rPr lang="en-US" sz="3200" b="1" kern="0" dirty="0">
                <a:latin typeface="+mn-lt"/>
              </a:rPr>
              <a:t>FAX 814-949-7995</a:t>
            </a:r>
          </a:p>
          <a:p>
            <a:pPr algn="ctr">
              <a:spcBef>
                <a:spcPct val="20000"/>
              </a:spcBef>
              <a:defRPr/>
            </a:pPr>
            <a:endParaRPr lang="en-US" sz="3200" kern="0" dirty="0">
              <a:latin typeface="+mn-lt"/>
            </a:endParaRPr>
          </a:p>
          <a:p>
            <a:pPr algn="ctr">
              <a:spcBef>
                <a:spcPct val="20000"/>
              </a:spcBef>
              <a:defRPr/>
            </a:pPr>
            <a:r>
              <a:rPr lang="en-US" sz="3200" b="1" kern="0" dirty="0">
                <a:latin typeface="+mn-lt"/>
              </a:rPr>
              <a:t>Bedford, Blair</a:t>
            </a:r>
            <a:r>
              <a:rPr lang="en-US" sz="3200" kern="0" dirty="0">
                <a:latin typeface="+mn-lt"/>
              </a:rPr>
              <a:t>, Cambria, Centre, Clinton, Columbia, </a:t>
            </a:r>
            <a:r>
              <a:rPr lang="en-US" sz="3200" b="1" kern="0" dirty="0">
                <a:latin typeface="+mn-lt"/>
              </a:rPr>
              <a:t>Fulton, Huntingdon, Juniata</a:t>
            </a:r>
            <a:r>
              <a:rPr lang="en-US" sz="3200" kern="0" dirty="0">
                <a:latin typeface="+mn-lt"/>
              </a:rPr>
              <a:t>, Lycoming, </a:t>
            </a:r>
            <a:r>
              <a:rPr lang="en-US" sz="3200" b="1" kern="0" dirty="0">
                <a:latin typeface="+mn-lt"/>
              </a:rPr>
              <a:t>Mifflin</a:t>
            </a:r>
            <a:r>
              <a:rPr lang="en-US" sz="3200" kern="0" dirty="0">
                <a:latin typeface="+mn-lt"/>
              </a:rPr>
              <a:t>, Montour, Northumberland, Snyder, </a:t>
            </a:r>
            <a:r>
              <a:rPr lang="en-US" sz="3200" b="1" kern="0" dirty="0">
                <a:latin typeface="+mn-lt"/>
              </a:rPr>
              <a:t>Somerset</a:t>
            </a:r>
            <a:r>
              <a:rPr lang="en-US" sz="3200" kern="0" dirty="0">
                <a:latin typeface="+mn-lt"/>
              </a:rPr>
              <a:t>, Union</a:t>
            </a:r>
          </a:p>
        </p:txBody>
      </p:sp>
      <p:sp>
        <p:nvSpPr>
          <p:cNvPr id="6" name="Content Placeholder 4"/>
          <p:cNvSpPr txBox="1">
            <a:spLocks/>
          </p:cNvSpPr>
          <p:nvPr/>
        </p:nvSpPr>
        <p:spPr>
          <a:xfrm>
            <a:off x="4656138" y="1770063"/>
            <a:ext cx="4038600" cy="4525962"/>
          </a:xfrm>
          <a:prstGeom prst="rect">
            <a:avLst/>
          </a:prstGeom>
        </p:spPr>
        <p:txBody>
          <a:bodyPr>
            <a:normAutofit fontScale="70000" lnSpcReduction="20000"/>
          </a:bodyPr>
          <a:lstStyle/>
          <a:p>
            <a:pPr marL="342900" indent="-342900" algn="ctr">
              <a:spcBef>
                <a:spcPct val="20000"/>
              </a:spcBef>
              <a:defRPr/>
            </a:pPr>
            <a:r>
              <a:rPr lang="en-US" sz="3200" kern="0" dirty="0">
                <a:solidFill>
                  <a:schemeClr val="bg1"/>
                </a:solidFill>
                <a:latin typeface="+mn-lt"/>
              </a:rPr>
              <a:t> </a:t>
            </a:r>
            <a:r>
              <a:rPr lang="en-US" sz="3200" kern="0" dirty="0">
                <a:latin typeface="+mn-lt"/>
              </a:rPr>
              <a:t>Erie BBVS</a:t>
            </a:r>
          </a:p>
          <a:p>
            <a:pPr marL="342900" indent="-342900" algn="ctr">
              <a:spcBef>
                <a:spcPct val="20000"/>
              </a:spcBef>
              <a:defRPr/>
            </a:pPr>
            <a:r>
              <a:rPr lang="en-US" sz="3200" kern="0" dirty="0">
                <a:latin typeface="+mn-lt"/>
              </a:rPr>
              <a:t>4200 Lovell Place</a:t>
            </a:r>
          </a:p>
          <a:p>
            <a:pPr marL="342900" indent="-342900" algn="ctr">
              <a:spcBef>
                <a:spcPct val="20000"/>
              </a:spcBef>
              <a:defRPr/>
            </a:pPr>
            <a:r>
              <a:rPr lang="en-US" sz="3200" kern="0" dirty="0">
                <a:latin typeface="+mn-lt"/>
              </a:rPr>
              <a:t>Erie, PA  16503</a:t>
            </a:r>
          </a:p>
          <a:p>
            <a:pPr marL="342900" indent="-342900" algn="ctr">
              <a:spcBef>
                <a:spcPct val="20000"/>
              </a:spcBef>
              <a:defRPr/>
            </a:pPr>
            <a:r>
              <a:rPr lang="en-US" sz="3200" kern="0" dirty="0">
                <a:latin typeface="+mn-lt"/>
              </a:rPr>
              <a:t>1-866-521-5073</a:t>
            </a:r>
          </a:p>
          <a:p>
            <a:pPr marL="342900" indent="-342900" algn="ctr">
              <a:spcBef>
                <a:spcPct val="20000"/>
              </a:spcBef>
              <a:defRPr/>
            </a:pPr>
            <a:r>
              <a:rPr lang="en-US" sz="3200" kern="0" dirty="0">
                <a:latin typeface="+mn-lt"/>
              </a:rPr>
              <a:t>1-888-884-5513 TTY</a:t>
            </a:r>
          </a:p>
          <a:p>
            <a:pPr marL="342900" indent="-342900" algn="ctr">
              <a:spcBef>
                <a:spcPct val="20000"/>
              </a:spcBef>
              <a:defRPr/>
            </a:pPr>
            <a:r>
              <a:rPr lang="en-US" sz="3200" kern="0" dirty="0">
                <a:latin typeface="+mn-lt"/>
              </a:rPr>
              <a:t>FAX 814-871-4746</a:t>
            </a:r>
          </a:p>
          <a:p>
            <a:pPr marL="342900" indent="-342900" algn="ctr">
              <a:spcBef>
                <a:spcPct val="20000"/>
              </a:spcBef>
              <a:defRPr/>
            </a:pPr>
            <a:endParaRPr lang="en-US" sz="3200" kern="0" dirty="0">
              <a:latin typeface="+mn-lt"/>
            </a:endParaRPr>
          </a:p>
          <a:p>
            <a:pPr algn="ctr">
              <a:spcBef>
                <a:spcPct val="20000"/>
              </a:spcBef>
              <a:defRPr/>
            </a:pPr>
            <a:r>
              <a:rPr lang="en-US" sz="3200" kern="0" dirty="0">
                <a:latin typeface="+mn-lt"/>
              </a:rPr>
              <a:t>Cameron, Clarion, Clearfield, Crawford, Elk, Erie, Forest, Jefferson, Lawrence, McKean, Mercer, Potter, Venango, Warren</a:t>
            </a:r>
          </a:p>
          <a:p>
            <a:pPr marL="342900" indent="-342900">
              <a:spcBef>
                <a:spcPct val="20000"/>
              </a:spcBef>
              <a:buFontTx/>
              <a:buChar char="•"/>
              <a:defRPr/>
            </a:pPr>
            <a:endParaRPr lang="en-US" sz="3200" kern="0" dirty="0">
              <a:latin typeface="+mn-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46083" name="Rectangle 2"/>
          <p:cNvSpPr>
            <a:spLocks noGrp="1" noChangeArrowheads="1"/>
          </p:cNvSpPr>
          <p:nvPr>
            <p:ph type="ctrTitle"/>
          </p:nvPr>
        </p:nvSpPr>
        <p:spPr>
          <a:xfrm>
            <a:off x="762000" y="457200"/>
            <a:ext cx="7848600" cy="457200"/>
          </a:xfrm>
        </p:spPr>
        <p:txBody>
          <a:bodyPr/>
          <a:lstStyle/>
          <a:p>
            <a:pPr eaLnBrk="1" hangingPunct="1"/>
            <a:r>
              <a:rPr lang="en-US" sz="3200">
                <a:solidFill>
                  <a:schemeClr val="bg1"/>
                </a:solidFill>
                <a:latin typeface="Verdana" pitchFamily="34" charset="0"/>
              </a:rPr>
              <a:t>O&amp;M Instruction</a:t>
            </a:r>
            <a:endParaRPr lang="en-US" sz="3000">
              <a:solidFill>
                <a:schemeClr val="bg1"/>
              </a:solidFill>
              <a:latin typeface="Verdana" pitchFamily="34" charset="0"/>
            </a:endParaRPr>
          </a:p>
        </p:txBody>
      </p:sp>
      <p:pic>
        <p:nvPicPr>
          <p:cNvPr id="46084"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5" name="Content Placeholder 3"/>
          <p:cNvSpPr txBox="1">
            <a:spLocks/>
          </p:cNvSpPr>
          <p:nvPr/>
        </p:nvSpPr>
        <p:spPr bwMode="auto">
          <a:xfrm>
            <a:off x="457200" y="1143000"/>
            <a:ext cx="8229600" cy="5410200"/>
          </a:xfrm>
          <a:prstGeom prst="rect">
            <a:avLst/>
          </a:prstGeom>
          <a:noFill/>
          <a:ln w="9525">
            <a:noFill/>
            <a:miter lim="800000"/>
            <a:headEnd/>
            <a:tailEnd/>
          </a:ln>
        </p:spPr>
        <p:txBody>
          <a:bodyPr>
            <a:normAutofit fontScale="25000" lnSpcReduction="20000"/>
          </a:bodyPr>
          <a:lstStyle/>
          <a:p>
            <a:pPr algn="ctr" eaLnBrk="0" hangingPunct="0">
              <a:spcBef>
                <a:spcPct val="20000"/>
              </a:spcBef>
              <a:defRPr/>
            </a:pPr>
            <a:r>
              <a:rPr lang="en-US" sz="3200" kern="0" dirty="0">
                <a:solidFill>
                  <a:schemeClr val="bg1"/>
                </a:solidFill>
                <a:latin typeface="+mn-lt"/>
              </a:rPr>
              <a:t>    </a:t>
            </a:r>
          </a:p>
          <a:p>
            <a:pPr eaLnBrk="0" hangingPunct="0">
              <a:spcBef>
                <a:spcPct val="20000"/>
              </a:spcBef>
              <a:defRPr/>
            </a:pPr>
            <a:r>
              <a:rPr lang="en-US" sz="14400" kern="0" dirty="0">
                <a:latin typeface="+mn-lt"/>
              </a:rPr>
              <a:t>Individual instruction with customer is initiated and may included:</a:t>
            </a:r>
          </a:p>
          <a:p>
            <a:pPr lvl="1" eaLnBrk="0" hangingPunct="0">
              <a:spcBef>
                <a:spcPct val="20000"/>
              </a:spcBef>
              <a:buFont typeface="Arial" pitchFamily="34" charset="0"/>
              <a:buChar char="•"/>
              <a:defRPr/>
            </a:pPr>
            <a:r>
              <a:rPr lang="en-US" sz="14400" kern="0" dirty="0">
                <a:latin typeface="+mn-lt"/>
              </a:rPr>
              <a:t>Provision of an adaptive mobility tool such as the red/white cane and instruction in techniques for use</a:t>
            </a:r>
          </a:p>
          <a:p>
            <a:pPr lvl="1" eaLnBrk="0" hangingPunct="0">
              <a:spcBef>
                <a:spcPct val="20000"/>
              </a:spcBef>
              <a:buFont typeface="Arial" pitchFamily="34" charset="0"/>
              <a:buChar char="•"/>
              <a:defRPr/>
            </a:pPr>
            <a:r>
              <a:rPr lang="en-US" sz="14400" kern="0" dirty="0">
                <a:latin typeface="+mn-lt"/>
              </a:rPr>
              <a:t>Preparation for, referral and follow-up training for a guide dog</a:t>
            </a:r>
          </a:p>
          <a:p>
            <a:pPr lvl="1" eaLnBrk="0" hangingPunct="0">
              <a:spcBef>
                <a:spcPct val="20000"/>
              </a:spcBef>
              <a:buFont typeface="Arial" pitchFamily="34" charset="0"/>
              <a:buChar char="•"/>
              <a:defRPr/>
            </a:pPr>
            <a:r>
              <a:rPr lang="en-US" sz="14400" kern="0" dirty="0">
                <a:latin typeface="+mn-lt"/>
              </a:rPr>
              <a:t>Instruction in the development and use of all senses for orientation</a:t>
            </a:r>
          </a:p>
          <a:p>
            <a:pPr eaLnBrk="0" hangingPunct="0">
              <a:spcBef>
                <a:spcPct val="20000"/>
              </a:spcBef>
              <a:defRPr/>
            </a:pPr>
            <a:endParaRPr lang="en-US" sz="9800" kern="0" dirty="0">
              <a:latin typeface="+mn-lt"/>
            </a:endParaRPr>
          </a:p>
          <a:p>
            <a:pPr eaLnBrk="0" hangingPunct="0">
              <a:spcBef>
                <a:spcPct val="20000"/>
              </a:spcBef>
              <a:defRPr/>
            </a:pPr>
            <a:endParaRPr lang="en-US" sz="9800" kern="0" dirty="0">
              <a:latin typeface="+mn-lt"/>
            </a:endParaRPr>
          </a:p>
          <a:p>
            <a:pPr eaLnBrk="0" hangingPunct="0">
              <a:spcBef>
                <a:spcPct val="20000"/>
              </a:spcBef>
              <a:defRPr/>
            </a:pPr>
            <a:endParaRPr lang="en-US" sz="9800" kern="0" dirty="0">
              <a:latin typeface="+mn-lt"/>
            </a:endParaRPr>
          </a:p>
          <a:p>
            <a:pPr algn="ctr" eaLnBrk="0" hangingPunct="0">
              <a:spcBef>
                <a:spcPct val="20000"/>
              </a:spcBef>
              <a:defRPr/>
            </a:pPr>
            <a:endParaRPr lang="en-US" sz="98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r>
              <a:rPr lang="en-US" sz="3900" kern="0" dirty="0">
                <a:solidFill>
                  <a:schemeClr val="bg1"/>
                </a:solidFill>
                <a:latin typeface="+mn-lt"/>
              </a:rPr>
              <a:t> </a:t>
            </a:r>
          </a:p>
          <a:p>
            <a:pPr algn="ctr" eaLnBrk="0" hangingPunct="0">
              <a:spcBef>
                <a:spcPct val="20000"/>
              </a:spcBef>
              <a:defRPr/>
            </a:pPr>
            <a:endParaRPr lang="en-US" sz="3600" kern="0" dirty="0">
              <a:solidFill>
                <a:schemeClr val="bg1"/>
              </a:solidFill>
              <a:latin typeface="+mn-lt"/>
            </a:endParaRPr>
          </a:p>
          <a:p>
            <a:pPr algn="ctr" eaLnBrk="0" hangingPunct="0">
              <a:spcBef>
                <a:spcPct val="20000"/>
              </a:spcBef>
              <a:defRPr/>
            </a:pPr>
            <a:endParaRPr lang="en-US" sz="3900" u="sng"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2400" kern="0" dirty="0">
              <a:solidFill>
                <a:schemeClr val="bg1"/>
              </a:solidFill>
              <a:latin typeface="+mn-lt"/>
            </a:endParaRPr>
          </a:p>
          <a:p>
            <a:pPr algn="ctr" eaLnBrk="0" hangingPunct="0">
              <a:spcBef>
                <a:spcPct val="20000"/>
              </a:spcBef>
              <a:defRPr/>
            </a:pPr>
            <a:endParaRPr lang="en-US" sz="2200" kern="0" dirty="0">
              <a:solidFill>
                <a:schemeClr val="bg1"/>
              </a:solidFill>
              <a:latin typeface="+mn-lt"/>
            </a:endParaRPr>
          </a:p>
          <a:p>
            <a:pPr algn="ctr" eaLnBrk="0" hangingPunct="0">
              <a:spcBef>
                <a:spcPct val="20000"/>
              </a:spcBef>
              <a:defRPr/>
            </a:pPr>
            <a:endParaRPr lang="en-US" sz="4000" kern="0" dirty="0">
              <a:solidFill>
                <a:schemeClr val="bg1"/>
              </a:solidFill>
              <a:latin typeface="+mn-lt"/>
            </a:endParaRPr>
          </a:p>
          <a:p>
            <a:pPr algn="ctr" eaLnBrk="0" hangingPunct="0">
              <a:spcBef>
                <a:spcPct val="20000"/>
              </a:spcBef>
              <a:defRPr/>
            </a:pPr>
            <a:endParaRPr lang="en-US" sz="4000" kern="0" dirty="0">
              <a:solidFill>
                <a:schemeClr val="bg1"/>
              </a:solidFill>
              <a:latin typeface="+mn-lt"/>
            </a:endParaRPr>
          </a:p>
          <a:p>
            <a:pPr algn="ctr" eaLnBrk="0" hangingPunct="0">
              <a:spcBef>
                <a:spcPct val="20000"/>
              </a:spcBef>
              <a:defRPr/>
            </a:pPr>
            <a:endParaRPr lang="en-US" sz="4400" kern="0" dirty="0">
              <a:solidFill>
                <a:schemeClr val="bg1"/>
              </a:solidFill>
              <a:latin typeface="+mn-lt"/>
            </a:endParaRPr>
          </a:p>
          <a:p>
            <a:pPr algn="ctr" eaLnBrk="0" hangingPunct="0">
              <a:spcBef>
                <a:spcPct val="20000"/>
              </a:spcBef>
              <a:defRPr/>
            </a:pPr>
            <a:endParaRPr lang="en-US" sz="3200" kern="0" dirty="0">
              <a:solidFill>
                <a:schemeClr val="bg1"/>
              </a:solidFill>
              <a:latin typeface="+mn-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47107" name="Rectangle 2"/>
          <p:cNvSpPr>
            <a:spLocks noGrp="1" noChangeArrowheads="1"/>
          </p:cNvSpPr>
          <p:nvPr>
            <p:ph type="ctrTitle"/>
          </p:nvPr>
        </p:nvSpPr>
        <p:spPr>
          <a:xfrm>
            <a:off x="762000" y="457200"/>
            <a:ext cx="7848600" cy="457200"/>
          </a:xfrm>
        </p:spPr>
        <p:txBody>
          <a:bodyPr/>
          <a:lstStyle/>
          <a:p>
            <a:pPr eaLnBrk="1" hangingPunct="1"/>
            <a:r>
              <a:rPr lang="en-US" sz="2800">
                <a:solidFill>
                  <a:schemeClr val="bg1"/>
                </a:solidFill>
                <a:latin typeface="Verdana" pitchFamily="34" charset="0"/>
              </a:rPr>
              <a:t>O&amp;M Instruction</a:t>
            </a:r>
            <a:endParaRPr lang="en-US" sz="3000">
              <a:solidFill>
                <a:schemeClr val="bg1"/>
              </a:solidFill>
              <a:latin typeface="Verdana" pitchFamily="34" charset="0"/>
            </a:endParaRPr>
          </a:p>
        </p:txBody>
      </p:sp>
      <p:pic>
        <p:nvPicPr>
          <p:cNvPr id="47108"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5" name="Content Placeholder 3"/>
          <p:cNvSpPr txBox="1">
            <a:spLocks/>
          </p:cNvSpPr>
          <p:nvPr/>
        </p:nvSpPr>
        <p:spPr bwMode="auto">
          <a:xfrm>
            <a:off x="457200" y="1143000"/>
            <a:ext cx="8229600" cy="5410200"/>
          </a:xfrm>
          <a:prstGeom prst="rect">
            <a:avLst/>
          </a:prstGeom>
          <a:noFill/>
          <a:ln w="9525">
            <a:noFill/>
            <a:miter lim="800000"/>
            <a:headEnd/>
            <a:tailEnd/>
          </a:ln>
        </p:spPr>
        <p:txBody>
          <a:bodyPr>
            <a:normAutofit fontScale="25000" lnSpcReduction="20000"/>
          </a:bodyPr>
          <a:lstStyle/>
          <a:p>
            <a:pPr algn="ctr" eaLnBrk="0" hangingPunct="0">
              <a:spcBef>
                <a:spcPct val="20000"/>
              </a:spcBef>
              <a:defRPr/>
            </a:pPr>
            <a:r>
              <a:rPr lang="en-US" sz="3200" kern="0" dirty="0">
                <a:solidFill>
                  <a:schemeClr val="bg1"/>
                </a:solidFill>
                <a:latin typeface="+mn-lt"/>
              </a:rPr>
              <a:t>    </a:t>
            </a:r>
          </a:p>
          <a:p>
            <a:pPr eaLnBrk="0" hangingPunct="0">
              <a:spcBef>
                <a:spcPct val="20000"/>
              </a:spcBef>
              <a:defRPr/>
            </a:pPr>
            <a:r>
              <a:rPr lang="en-US" sz="13600" kern="0" dirty="0">
                <a:latin typeface="+mn-lt"/>
              </a:rPr>
              <a:t>Incorporation of low vision aids in instruction</a:t>
            </a:r>
          </a:p>
          <a:p>
            <a:pPr eaLnBrk="0" hangingPunct="0">
              <a:spcBef>
                <a:spcPct val="20000"/>
              </a:spcBef>
              <a:defRPr/>
            </a:pPr>
            <a:r>
              <a:rPr lang="en-US" sz="13600" kern="0" dirty="0">
                <a:latin typeface="+mn-lt"/>
              </a:rPr>
              <a:t>Provide information and assist in making application to alternate transportation resources and provide one on one instruction in their use </a:t>
            </a:r>
          </a:p>
          <a:p>
            <a:pPr eaLnBrk="0" hangingPunct="0">
              <a:spcBef>
                <a:spcPct val="20000"/>
              </a:spcBef>
              <a:defRPr/>
            </a:pPr>
            <a:r>
              <a:rPr lang="en-US" sz="13600" kern="0" dirty="0">
                <a:latin typeface="+mn-lt"/>
              </a:rPr>
              <a:t>Instruction in techniques for independent travel in a variety of environments</a:t>
            </a:r>
          </a:p>
          <a:p>
            <a:pPr eaLnBrk="0" hangingPunct="0">
              <a:spcBef>
                <a:spcPct val="20000"/>
              </a:spcBef>
              <a:defRPr/>
            </a:pPr>
            <a:r>
              <a:rPr lang="en-US" sz="13600" kern="0" dirty="0">
                <a:latin typeface="+mn-lt"/>
              </a:rPr>
              <a:t>Instruction in techniques for intersection analysis and negotiation</a:t>
            </a:r>
          </a:p>
          <a:p>
            <a:pPr eaLnBrk="0" hangingPunct="0">
              <a:spcBef>
                <a:spcPct val="20000"/>
              </a:spcBef>
              <a:defRPr/>
            </a:pPr>
            <a:endParaRPr lang="en-US" sz="12800" kern="0" dirty="0">
              <a:latin typeface="+mn-lt"/>
            </a:endParaRPr>
          </a:p>
          <a:p>
            <a:pPr algn="ctr" eaLnBrk="0" hangingPunct="0">
              <a:spcBef>
                <a:spcPct val="20000"/>
              </a:spcBef>
              <a:defRPr/>
            </a:pPr>
            <a:endParaRPr lang="en-US" sz="9800" kern="0" dirty="0">
              <a:solidFill>
                <a:schemeClr val="bg1"/>
              </a:solidFill>
              <a:latin typeface="+mn-lt"/>
            </a:endParaRPr>
          </a:p>
          <a:p>
            <a:pPr algn="ctr" eaLnBrk="0" hangingPunct="0">
              <a:spcBef>
                <a:spcPct val="20000"/>
              </a:spcBef>
              <a:defRPr/>
            </a:pPr>
            <a:endParaRPr lang="en-US" sz="9800" kern="0" dirty="0">
              <a:solidFill>
                <a:schemeClr val="bg1"/>
              </a:solidFill>
              <a:latin typeface="+mn-lt"/>
            </a:endParaRPr>
          </a:p>
          <a:p>
            <a:pPr algn="ctr" eaLnBrk="0" hangingPunct="0">
              <a:spcBef>
                <a:spcPct val="20000"/>
              </a:spcBef>
              <a:defRPr/>
            </a:pPr>
            <a:endParaRPr lang="en-US" sz="98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r>
              <a:rPr lang="en-US" sz="3900" kern="0" dirty="0">
                <a:solidFill>
                  <a:schemeClr val="bg1"/>
                </a:solidFill>
                <a:latin typeface="+mn-lt"/>
              </a:rPr>
              <a:t> </a:t>
            </a:r>
          </a:p>
          <a:p>
            <a:pPr algn="ctr" eaLnBrk="0" hangingPunct="0">
              <a:spcBef>
                <a:spcPct val="20000"/>
              </a:spcBef>
              <a:defRPr/>
            </a:pPr>
            <a:endParaRPr lang="en-US" sz="3600" kern="0" dirty="0">
              <a:solidFill>
                <a:schemeClr val="bg1"/>
              </a:solidFill>
              <a:latin typeface="+mn-lt"/>
            </a:endParaRPr>
          </a:p>
          <a:p>
            <a:pPr algn="ctr" eaLnBrk="0" hangingPunct="0">
              <a:spcBef>
                <a:spcPct val="20000"/>
              </a:spcBef>
              <a:defRPr/>
            </a:pPr>
            <a:endParaRPr lang="en-US" sz="3900" u="sng"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2400" kern="0" dirty="0">
              <a:solidFill>
                <a:schemeClr val="bg1"/>
              </a:solidFill>
              <a:latin typeface="+mn-lt"/>
            </a:endParaRPr>
          </a:p>
          <a:p>
            <a:pPr algn="ctr" eaLnBrk="0" hangingPunct="0">
              <a:spcBef>
                <a:spcPct val="20000"/>
              </a:spcBef>
              <a:defRPr/>
            </a:pPr>
            <a:endParaRPr lang="en-US" sz="2200" kern="0" dirty="0">
              <a:solidFill>
                <a:schemeClr val="bg1"/>
              </a:solidFill>
              <a:latin typeface="+mn-lt"/>
            </a:endParaRPr>
          </a:p>
          <a:p>
            <a:pPr algn="ctr" eaLnBrk="0" hangingPunct="0">
              <a:spcBef>
                <a:spcPct val="20000"/>
              </a:spcBef>
              <a:defRPr/>
            </a:pPr>
            <a:endParaRPr lang="en-US" sz="4000" kern="0" dirty="0">
              <a:solidFill>
                <a:schemeClr val="bg1"/>
              </a:solidFill>
              <a:latin typeface="+mn-lt"/>
            </a:endParaRPr>
          </a:p>
          <a:p>
            <a:pPr algn="ctr" eaLnBrk="0" hangingPunct="0">
              <a:spcBef>
                <a:spcPct val="20000"/>
              </a:spcBef>
              <a:defRPr/>
            </a:pPr>
            <a:endParaRPr lang="en-US" sz="4000" kern="0" dirty="0">
              <a:solidFill>
                <a:schemeClr val="bg1"/>
              </a:solidFill>
              <a:latin typeface="+mn-lt"/>
            </a:endParaRPr>
          </a:p>
          <a:p>
            <a:pPr algn="ctr" eaLnBrk="0" hangingPunct="0">
              <a:spcBef>
                <a:spcPct val="20000"/>
              </a:spcBef>
              <a:defRPr/>
            </a:pPr>
            <a:endParaRPr lang="en-US" sz="4400" kern="0" dirty="0">
              <a:solidFill>
                <a:schemeClr val="bg1"/>
              </a:solidFill>
              <a:latin typeface="+mn-lt"/>
            </a:endParaRPr>
          </a:p>
          <a:p>
            <a:pPr algn="ctr" eaLnBrk="0" hangingPunct="0">
              <a:spcBef>
                <a:spcPct val="20000"/>
              </a:spcBef>
              <a:defRPr/>
            </a:pPr>
            <a:endParaRPr lang="en-US" sz="3200" kern="0" dirty="0">
              <a:solidFill>
                <a:schemeClr val="bg1"/>
              </a:solidFill>
              <a:latin typeface="+mn-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48131" name="Rectangle 2"/>
          <p:cNvSpPr>
            <a:spLocks noGrp="1" noChangeArrowheads="1"/>
          </p:cNvSpPr>
          <p:nvPr>
            <p:ph type="ctrTitle"/>
          </p:nvPr>
        </p:nvSpPr>
        <p:spPr>
          <a:xfrm>
            <a:off x="762000" y="457200"/>
            <a:ext cx="7848600" cy="457200"/>
          </a:xfrm>
        </p:spPr>
        <p:txBody>
          <a:bodyPr/>
          <a:lstStyle/>
          <a:p>
            <a:pPr eaLnBrk="1" hangingPunct="1"/>
            <a:r>
              <a:rPr lang="en-US" sz="3200">
                <a:solidFill>
                  <a:schemeClr val="bg1"/>
                </a:solidFill>
                <a:latin typeface="Verdana" pitchFamily="34" charset="0"/>
              </a:rPr>
              <a:t>O&amp;M Instruction</a:t>
            </a:r>
            <a:endParaRPr lang="en-US" sz="3000">
              <a:solidFill>
                <a:schemeClr val="bg1"/>
              </a:solidFill>
              <a:latin typeface="Verdana" pitchFamily="34" charset="0"/>
            </a:endParaRPr>
          </a:p>
        </p:txBody>
      </p:sp>
      <p:pic>
        <p:nvPicPr>
          <p:cNvPr id="48132"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pic>
        <p:nvPicPr>
          <p:cNvPr id="48133" name="Picture 3" descr="E:\DCIM\100NIKON\DSCN0216.JPG"/>
          <p:cNvPicPr>
            <a:picLocks noChangeAspect="1" noChangeArrowheads="1"/>
          </p:cNvPicPr>
          <p:nvPr/>
        </p:nvPicPr>
        <p:blipFill>
          <a:blip r:embed="rId4" cstate="print"/>
          <a:srcRect/>
          <a:stretch>
            <a:fillRect/>
          </a:stretch>
        </p:blipFill>
        <p:spPr bwMode="auto">
          <a:xfrm>
            <a:off x="4572000" y="1143000"/>
            <a:ext cx="4046538" cy="5394325"/>
          </a:xfrm>
          <a:prstGeom prst="rect">
            <a:avLst/>
          </a:prstGeom>
          <a:noFill/>
          <a:ln w="9525">
            <a:noFill/>
            <a:miter lim="800000"/>
            <a:headEnd/>
            <a:tailEnd/>
          </a:ln>
        </p:spPr>
      </p:pic>
      <p:pic>
        <p:nvPicPr>
          <p:cNvPr id="48134" name="Picture 2" descr="F:\DCIM\100NIKON\DSCN0208.JPG"/>
          <p:cNvPicPr>
            <a:picLocks noChangeAspect="1" noChangeArrowheads="1"/>
          </p:cNvPicPr>
          <p:nvPr/>
        </p:nvPicPr>
        <p:blipFill>
          <a:blip r:embed="rId5" cstate="print"/>
          <a:srcRect l="6822" r="6822"/>
          <a:stretch>
            <a:fillRect/>
          </a:stretch>
        </p:blipFill>
        <p:spPr bwMode="auto">
          <a:xfrm>
            <a:off x="609600" y="1219200"/>
            <a:ext cx="3355975" cy="5181600"/>
          </a:xfrm>
          <a:prstGeom prst="rect">
            <a:avLst/>
          </a:prstGeom>
          <a:noFill/>
          <a:ln w="9525">
            <a:noFill/>
            <a:miter lim="800000"/>
            <a:headEnd/>
            <a:tailEnd/>
          </a:ln>
        </p:spPr>
      </p:pic>
      <p:pic>
        <p:nvPicPr>
          <p:cNvPr id="48135" name="Picture 3" descr="F:\DCIM\100NIKON\DSCN0210.JPG"/>
          <p:cNvPicPr>
            <a:picLocks noChangeAspect="1" noChangeArrowheads="1"/>
          </p:cNvPicPr>
          <p:nvPr/>
        </p:nvPicPr>
        <p:blipFill>
          <a:blip r:embed="rId6" cstate="print"/>
          <a:srcRect/>
          <a:stretch>
            <a:fillRect/>
          </a:stretch>
        </p:blipFill>
        <p:spPr bwMode="auto">
          <a:xfrm>
            <a:off x="4572000" y="1143000"/>
            <a:ext cx="4046538" cy="5394325"/>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z="2400"/>
              <a:t>Services to Residents of Nursing </a:t>
            </a:r>
            <a:br>
              <a:rPr lang="en-US" sz="2400"/>
            </a:br>
            <a:r>
              <a:rPr lang="en-US" sz="2400"/>
              <a:t>Homes</a:t>
            </a:r>
          </a:p>
        </p:txBody>
      </p:sp>
      <p:sp>
        <p:nvSpPr>
          <p:cNvPr id="49155" name="Content Placeholder 2"/>
          <p:cNvSpPr>
            <a:spLocks noGrp="1"/>
          </p:cNvSpPr>
          <p:nvPr>
            <p:ph idx="1"/>
          </p:nvPr>
        </p:nvSpPr>
        <p:spPr/>
        <p:txBody>
          <a:bodyPr/>
          <a:lstStyle/>
          <a:p>
            <a:pPr eaLnBrk="1" hangingPunct="1"/>
            <a:r>
              <a:rPr lang="en-US"/>
              <a:t>BBVS can provide outreach and education services to facilities.</a:t>
            </a:r>
          </a:p>
          <a:p>
            <a:pPr eaLnBrk="1" hangingPunct="1"/>
            <a:r>
              <a:rPr lang="en-US"/>
              <a:t>Minimum training is provided to familiarize nursing home staff on how to refer residents for a low vision evaluation and/or other services such as talking books from the Library for the Blind and Physically Handicapped.</a:t>
            </a:r>
          </a:p>
        </p:txBody>
      </p:sp>
    </p:spTree>
  </p:cSld>
  <p:clrMapOvr>
    <a:masterClrMapping/>
  </p:clrMapOvr>
  <p:transition advTm="10000"/>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sz="2000"/>
              <a:t>Services to Residents of Assisted Living, </a:t>
            </a:r>
            <a:br>
              <a:rPr lang="en-US" sz="2000"/>
            </a:br>
            <a:r>
              <a:rPr lang="en-US" sz="2000"/>
              <a:t>Personal Care Homes and Group Homes</a:t>
            </a:r>
          </a:p>
        </p:txBody>
      </p:sp>
      <p:sp>
        <p:nvSpPr>
          <p:cNvPr id="50179" name="Content Placeholder 2"/>
          <p:cNvSpPr>
            <a:spLocks noGrp="1"/>
          </p:cNvSpPr>
          <p:nvPr>
            <p:ph idx="1"/>
          </p:nvPr>
        </p:nvSpPr>
        <p:spPr/>
        <p:txBody>
          <a:bodyPr/>
          <a:lstStyle/>
          <a:p>
            <a:pPr eaLnBrk="1" hangingPunct="1"/>
            <a:r>
              <a:rPr lang="en-US" sz="2400"/>
              <a:t>Comprehensive BBVS services can be provided to those residents who are blind or experiencing vision loss to maximize their independence.</a:t>
            </a:r>
          </a:p>
          <a:p>
            <a:pPr eaLnBrk="1" hangingPunct="1"/>
            <a:r>
              <a:rPr lang="en-US" sz="2400"/>
              <a:t>It should be noted that comprehensive services can be provided to a resident of a nursing home if the facility is providing temporary rehabilitative services prior to the resident being discharged into a community setting</a:t>
            </a:r>
            <a:r>
              <a:rPr lang="en-US"/>
              <a:t>.</a:t>
            </a:r>
          </a:p>
        </p:txBody>
      </p:sp>
    </p:spTree>
  </p:cSld>
  <p:clrMapOvr>
    <a:masterClrMapping/>
  </p:clrMapOvr>
  <p:transition advTm="10000"/>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51203" name="Rectangle 2"/>
          <p:cNvSpPr>
            <a:spLocks noGrp="1" noChangeArrowheads="1"/>
          </p:cNvSpPr>
          <p:nvPr>
            <p:ph type="ctrTitle"/>
          </p:nvPr>
        </p:nvSpPr>
        <p:spPr>
          <a:xfrm>
            <a:off x="762000" y="457200"/>
            <a:ext cx="7848600" cy="457200"/>
          </a:xfrm>
        </p:spPr>
        <p:txBody>
          <a:bodyPr/>
          <a:lstStyle/>
          <a:p>
            <a:pPr eaLnBrk="1" hangingPunct="1"/>
            <a:r>
              <a:rPr lang="en-US" sz="2800">
                <a:solidFill>
                  <a:schemeClr val="bg1"/>
                </a:solidFill>
                <a:latin typeface="Verdana" pitchFamily="34" charset="0"/>
              </a:rPr>
              <a:t>Case Closure</a:t>
            </a:r>
            <a:endParaRPr lang="en-US" sz="3000">
              <a:solidFill>
                <a:schemeClr val="bg1"/>
              </a:solidFill>
              <a:latin typeface="Verdana" pitchFamily="34" charset="0"/>
            </a:endParaRPr>
          </a:p>
        </p:txBody>
      </p:sp>
      <p:pic>
        <p:nvPicPr>
          <p:cNvPr id="51204"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5" name="Content Placeholder 2"/>
          <p:cNvSpPr txBox="1">
            <a:spLocks/>
          </p:cNvSpPr>
          <p:nvPr/>
        </p:nvSpPr>
        <p:spPr bwMode="auto">
          <a:xfrm>
            <a:off x="457200" y="1295400"/>
            <a:ext cx="7772400" cy="4572000"/>
          </a:xfrm>
          <a:prstGeom prst="rect">
            <a:avLst/>
          </a:prstGeom>
          <a:noFill/>
          <a:ln w="9525">
            <a:noFill/>
            <a:miter lim="800000"/>
            <a:headEnd/>
            <a:tailEnd/>
          </a:ln>
        </p:spPr>
        <p:txBody>
          <a:bodyPr/>
          <a:lstStyle/>
          <a:p>
            <a:pPr eaLnBrk="0" hangingPunct="0">
              <a:spcBef>
                <a:spcPct val="20000"/>
              </a:spcBef>
              <a:defRPr/>
            </a:pPr>
            <a:r>
              <a:rPr lang="en-US" sz="2400" kern="0" dirty="0">
                <a:latin typeface="+mn-lt"/>
              </a:rPr>
              <a:t>After all services as outlined in the Independent Living/Specialized Services Plan have been provided and all goals have been met to the mutual satisfaction of the customer and Social Worker the case is then closed.</a:t>
            </a:r>
          </a:p>
          <a:p>
            <a:pPr eaLnBrk="0" hangingPunct="0">
              <a:spcBef>
                <a:spcPct val="20000"/>
              </a:spcBef>
              <a:defRPr/>
            </a:pPr>
            <a:r>
              <a:rPr lang="en-US" sz="2400" kern="0" dirty="0">
                <a:latin typeface="+mn-lt"/>
              </a:rPr>
              <a:t>Before the case is closed the customer is contacted to discuss closure of the case and if all objectives have been satisfied and how the customer has benefited from services.</a:t>
            </a:r>
          </a:p>
          <a:p>
            <a:pPr eaLnBrk="0" hangingPunct="0">
              <a:spcBef>
                <a:spcPct val="20000"/>
              </a:spcBef>
              <a:defRPr/>
            </a:pPr>
            <a:r>
              <a:rPr lang="en-US" sz="2400" kern="0" dirty="0">
                <a:latin typeface="+mn-lt"/>
              </a:rPr>
              <a:t>In addition a letter informing the customer of the case closure is sent along with information on their right to appeal and this process.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52227" name="Rectangle 2"/>
          <p:cNvSpPr>
            <a:spLocks noGrp="1" noChangeArrowheads="1"/>
          </p:cNvSpPr>
          <p:nvPr>
            <p:ph type="ctrTitle"/>
          </p:nvPr>
        </p:nvSpPr>
        <p:spPr>
          <a:xfrm>
            <a:off x="762000" y="457200"/>
            <a:ext cx="7848600" cy="457200"/>
          </a:xfrm>
        </p:spPr>
        <p:txBody>
          <a:bodyPr/>
          <a:lstStyle/>
          <a:p>
            <a:pPr eaLnBrk="1" hangingPunct="1"/>
            <a:r>
              <a:rPr lang="en-US" sz="2800">
                <a:solidFill>
                  <a:schemeClr val="bg1"/>
                </a:solidFill>
                <a:latin typeface="Verdana" pitchFamily="34" charset="0"/>
              </a:rPr>
              <a:t>Referral to BBVS for Services</a:t>
            </a:r>
            <a:endParaRPr lang="en-US" sz="3000">
              <a:solidFill>
                <a:schemeClr val="bg1"/>
              </a:solidFill>
              <a:latin typeface="Verdana" pitchFamily="34" charset="0"/>
            </a:endParaRPr>
          </a:p>
        </p:txBody>
      </p:sp>
      <p:pic>
        <p:nvPicPr>
          <p:cNvPr id="52228" name="Picture 13" descr="L-I-rgb"/>
          <p:cNvPicPr>
            <a:picLocks noChangeAspect="1" noChangeArrowheads="1"/>
          </p:cNvPicPr>
          <p:nvPr/>
        </p:nvPicPr>
        <p:blipFill>
          <a:blip r:embed="rId3" cstate="print"/>
          <a:srcRect/>
          <a:stretch>
            <a:fillRect/>
          </a:stretch>
        </p:blipFill>
        <p:spPr bwMode="auto">
          <a:xfrm>
            <a:off x="6096000" y="6096000"/>
            <a:ext cx="2762250" cy="549275"/>
          </a:xfrm>
          <a:prstGeom prst="rect">
            <a:avLst/>
          </a:prstGeom>
          <a:noFill/>
          <a:ln w="9525">
            <a:noFill/>
            <a:miter lim="800000"/>
            <a:headEnd/>
            <a:tailEnd/>
          </a:ln>
        </p:spPr>
      </p:pic>
      <p:sp>
        <p:nvSpPr>
          <p:cNvPr id="5" name="Content Placeholder 3"/>
          <p:cNvSpPr txBox="1">
            <a:spLocks/>
          </p:cNvSpPr>
          <p:nvPr/>
        </p:nvSpPr>
        <p:spPr bwMode="auto">
          <a:xfrm>
            <a:off x="457200" y="1066800"/>
            <a:ext cx="8229600" cy="5105400"/>
          </a:xfrm>
          <a:prstGeom prst="rect">
            <a:avLst/>
          </a:prstGeom>
          <a:noFill/>
          <a:ln w="9525">
            <a:noFill/>
            <a:miter lim="800000"/>
            <a:headEnd/>
            <a:tailEnd/>
          </a:ln>
        </p:spPr>
        <p:txBody>
          <a:bodyPr>
            <a:normAutofit fontScale="25000" lnSpcReduction="20000"/>
          </a:bodyPr>
          <a:lstStyle/>
          <a:p>
            <a:pPr algn="ctr" eaLnBrk="0" hangingPunct="0">
              <a:spcBef>
                <a:spcPct val="20000"/>
              </a:spcBef>
              <a:defRPr/>
            </a:pPr>
            <a:r>
              <a:rPr lang="en-US" sz="3200" kern="0" dirty="0">
                <a:solidFill>
                  <a:schemeClr val="bg1"/>
                </a:solidFill>
                <a:latin typeface="+mn-lt"/>
              </a:rPr>
              <a:t>    </a:t>
            </a:r>
          </a:p>
          <a:p>
            <a:pPr eaLnBrk="0" hangingPunct="0">
              <a:spcBef>
                <a:spcPct val="20000"/>
              </a:spcBef>
              <a:defRPr/>
            </a:pPr>
            <a:endParaRPr lang="en-US" sz="12800" kern="0" dirty="0">
              <a:latin typeface="+mn-lt"/>
            </a:endParaRPr>
          </a:p>
          <a:p>
            <a:pPr marL="0" marR="0" algn="just">
              <a:spcBef>
                <a:spcPts val="0"/>
              </a:spcBef>
              <a:spcAft>
                <a:spcPts val="0"/>
              </a:spcAft>
            </a:pPr>
            <a:r>
              <a:rPr lang="en-US" sz="9600" dirty="0">
                <a:latin typeface="Calibri" panose="020F0502020204030204" pitchFamily="34" charset="0"/>
                <a:ea typeface="Times New Roman" panose="02020603050405020304" pitchFamily="18" charset="0"/>
                <a:cs typeface="Times New Roman" panose="02020603050405020304" pitchFamily="18" charset="0"/>
              </a:rPr>
              <a:t>Thank you for your interest in Pennsylvania Office of Vocational Rehabilitation (</a:t>
            </a:r>
            <a:r>
              <a:rPr lang="en-US" sz="9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OVR) services.  OVR’s</a:t>
            </a:r>
            <a:r>
              <a:rPr lang="en-US" sz="9600" dirty="0">
                <a:latin typeface="Calibri" panose="020F0502020204030204" pitchFamily="34" charset="0"/>
                <a:ea typeface="Times New Roman" panose="02020603050405020304" pitchFamily="18" charset="0"/>
                <a:cs typeface="Times New Roman" panose="02020603050405020304" pitchFamily="18" charset="0"/>
              </a:rPr>
              <a:t> mission is to assist individuals with disabilities to secure and maintain employment and independence.  </a:t>
            </a:r>
            <a:r>
              <a:rPr lang="en-US" sz="9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 initiate a referral for OVR services, you can complete and submit an online “</a:t>
            </a:r>
            <a:r>
              <a:rPr lang="en-US" sz="9600" dirty="0">
                <a:latin typeface="Calibri" panose="020F0502020204030204" pitchFamily="34" charset="0"/>
                <a:ea typeface="Times New Roman" panose="02020603050405020304" pitchFamily="18" charset="0"/>
                <a:cs typeface="Times New Roman" panose="02020603050405020304" pitchFamily="18" charset="0"/>
              </a:rPr>
              <a:t>OVR Pre-Application” via the Pennsylvania CareerLink (PA CareerLink) website using the instructions below.</a:t>
            </a:r>
          </a:p>
          <a:p>
            <a:pPr marL="0" marR="0" algn="just">
              <a:spcBef>
                <a:spcPts val="0"/>
              </a:spcBef>
              <a:spcAft>
                <a:spcPts val="0"/>
              </a:spcAft>
            </a:pPr>
            <a:r>
              <a:rPr lang="en-US" sz="9600" dirty="0">
                <a:latin typeface="Calibri" panose="020F0502020204030204" pitchFamily="34" charset="0"/>
                <a:ea typeface="Times New Roman" panose="02020603050405020304" pitchFamily="18" charset="0"/>
                <a:cs typeface="Times New Roman" panose="02020603050405020304" pitchFamily="18" charset="0"/>
              </a:rPr>
              <a:t>    </a:t>
            </a:r>
            <a:endParaRPr lang="en-US" sz="9600" dirty="0">
              <a:latin typeface="Times New Roman" panose="02020603050405020304" pitchFamily="18" charset="0"/>
              <a:ea typeface="Times New Roman" panose="02020603050405020304" pitchFamily="18" charset="0"/>
            </a:endParaRPr>
          </a:p>
          <a:p>
            <a:pPr eaLnBrk="0" hangingPunct="0">
              <a:spcBef>
                <a:spcPct val="20000"/>
              </a:spcBef>
              <a:defRPr/>
            </a:pPr>
            <a:r>
              <a:rPr lang="en-US" sz="14400" kern="0" dirty="0">
                <a:latin typeface="+mn-lt"/>
              </a:rPr>
              <a:t>https://www.pacareerlink.pa.gov/ </a:t>
            </a:r>
          </a:p>
          <a:p>
            <a:pPr eaLnBrk="0" hangingPunct="0">
              <a:spcBef>
                <a:spcPct val="20000"/>
              </a:spcBef>
              <a:defRPr/>
            </a:pPr>
            <a:endParaRPr lang="en-US" sz="14400" kern="0" dirty="0">
              <a:latin typeface="+mn-lt"/>
            </a:endParaRPr>
          </a:p>
          <a:p>
            <a:pPr eaLnBrk="0" hangingPunct="0">
              <a:spcBef>
                <a:spcPct val="20000"/>
              </a:spcBef>
              <a:defRPr/>
            </a:pPr>
            <a:endParaRPr lang="en-US" sz="14400" kern="0" dirty="0">
              <a:latin typeface="+mn-lt"/>
            </a:endParaRPr>
          </a:p>
          <a:p>
            <a:pPr eaLnBrk="0" hangingPunct="0">
              <a:spcBef>
                <a:spcPct val="20000"/>
              </a:spcBef>
              <a:defRPr/>
            </a:pPr>
            <a:endParaRPr lang="en-US" sz="9800" kern="0" dirty="0">
              <a:latin typeface="+mn-lt"/>
            </a:endParaRPr>
          </a:p>
          <a:p>
            <a:pPr eaLnBrk="0" hangingPunct="0">
              <a:spcBef>
                <a:spcPct val="20000"/>
              </a:spcBef>
              <a:defRPr/>
            </a:pPr>
            <a:endParaRPr lang="en-US" sz="9800" kern="0" dirty="0">
              <a:latin typeface="+mn-lt"/>
            </a:endParaRPr>
          </a:p>
          <a:p>
            <a:pPr eaLnBrk="0" hangingPunct="0">
              <a:spcBef>
                <a:spcPct val="20000"/>
              </a:spcBef>
              <a:defRPr/>
            </a:pPr>
            <a:endParaRPr lang="en-US" sz="9800" kern="0" dirty="0">
              <a:latin typeface="+mn-lt"/>
            </a:endParaRPr>
          </a:p>
          <a:p>
            <a:pPr algn="ctr" eaLnBrk="0" hangingPunct="0">
              <a:spcBef>
                <a:spcPct val="20000"/>
              </a:spcBef>
              <a:defRPr/>
            </a:pPr>
            <a:endParaRPr lang="en-US" sz="98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r>
              <a:rPr lang="en-US" sz="3900" kern="0" dirty="0">
                <a:solidFill>
                  <a:schemeClr val="bg1"/>
                </a:solidFill>
                <a:latin typeface="+mn-lt"/>
              </a:rPr>
              <a:t> </a:t>
            </a:r>
          </a:p>
          <a:p>
            <a:pPr algn="ctr" eaLnBrk="0" hangingPunct="0">
              <a:spcBef>
                <a:spcPct val="20000"/>
              </a:spcBef>
              <a:defRPr/>
            </a:pPr>
            <a:endParaRPr lang="en-US" sz="3600" kern="0" dirty="0">
              <a:solidFill>
                <a:schemeClr val="bg1"/>
              </a:solidFill>
              <a:latin typeface="+mn-lt"/>
            </a:endParaRPr>
          </a:p>
          <a:p>
            <a:pPr algn="ctr" eaLnBrk="0" hangingPunct="0">
              <a:spcBef>
                <a:spcPct val="20000"/>
              </a:spcBef>
              <a:defRPr/>
            </a:pPr>
            <a:endParaRPr lang="en-US" sz="3900" u="sng"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3900" kern="0" dirty="0">
              <a:solidFill>
                <a:schemeClr val="bg1"/>
              </a:solidFill>
              <a:latin typeface="+mn-lt"/>
            </a:endParaRPr>
          </a:p>
          <a:p>
            <a:pPr algn="ctr" eaLnBrk="0" hangingPunct="0">
              <a:spcBef>
                <a:spcPct val="20000"/>
              </a:spcBef>
              <a:defRPr/>
            </a:pPr>
            <a:endParaRPr lang="en-US" sz="2400" kern="0" dirty="0">
              <a:solidFill>
                <a:schemeClr val="bg1"/>
              </a:solidFill>
              <a:latin typeface="+mn-lt"/>
            </a:endParaRPr>
          </a:p>
          <a:p>
            <a:pPr algn="ctr" eaLnBrk="0" hangingPunct="0">
              <a:spcBef>
                <a:spcPct val="20000"/>
              </a:spcBef>
              <a:defRPr/>
            </a:pPr>
            <a:endParaRPr lang="en-US" sz="2200" kern="0" dirty="0">
              <a:solidFill>
                <a:schemeClr val="bg1"/>
              </a:solidFill>
              <a:latin typeface="+mn-lt"/>
            </a:endParaRPr>
          </a:p>
          <a:p>
            <a:pPr algn="ctr" eaLnBrk="0" hangingPunct="0">
              <a:spcBef>
                <a:spcPct val="20000"/>
              </a:spcBef>
              <a:defRPr/>
            </a:pPr>
            <a:endParaRPr lang="en-US" sz="4000" kern="0" dirty="0">
              <a:solidFill>
                <a:schemeClr val="bg1"/>
              </a:solidFill>
              <a:latin typeface="+mn-lt"/>
            </a:endParaRPr>
          </a:p>
          <a:p>
            <a:pPr algn="ctr" eaLnBrk="0" hangingPunct="0">
              <a:spcBef>
                <a:spcPct val="20000"/>
              </a:spcBef>
              <a:defRPr/>
            </a:pPr>
            <a:endParaRPr lang="en-US" sz="4000" kern="0" dirty="0">
              <a:solidFill>
                <a:schemeClr val="bg1"/>
              </a:solidFill>
              <a:latin typeface="+mn-lt"/>
            </a:endParaRPr>
          </a:p>
          <a:p>
            <a:pPr algn="ctr" eaLnBrk="0" hangingPunct="0">
              <a:spcBef>
                <a:spcPct val="20000"/>
              </a:spcBef>
              <a:defRPr/>
            </a:pPr>
            <a:endParaRPr lang="en-US" sz="4400" kern="0" dirty="0">
              <a:solidFill>
                <a:schemeClr val="bg1"/>
              </a:solidFill>
              <a:latin typeface="+mn-lt"/>
            </a:endParaRPr>
          </a:p>
          <a:p>
            <a:pPr algn="ctr" eaLnBrk="0" hangingPunct="0">
              <a:spcBef>
                <a:spcPct val="20000"/>
              </a:spcBef>
              <a:defRPr/>
            </a:pPr>
            <a:endParaRPr lang="en-US" sz="3200" kern="0" dirty="0">
              <a:solidFill>
                <a:schemeClr val="bg1"/>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0" descr="blue banner"/>
          <p:cNvPicPr>
            <a:picLocks noChangeAspect="1" noChangeArrowheads="1"/>
          </p:cNvPicPr>
          <p:nvPr/>
        </p:nvPicPr>
        <p:blipFill>
          <a:blip r:embed="rId2" cstate="print"/>
          <a:srcRect/>
          <a:stretch>
            <a:fillRect/>
          </a:stretch>
        </p:blipFill>
        <p:spPr bwMode="auto">
          <a:xfrm>
            <a:off x="457200" y="457200"/>
            <a:ext cx="8229600" cy="1143000"/>
          </a:xfrm>
          <a:prstGeom prst="rect">
            <a:avLst/>
          </a:prstGeom>
          <a:noFill/>
          <a:ln w="9525">
            <a:noFill/>
            <a:miter lim="800000"/>
            <a:headEnd/>
            <a:tailEnd/>
          </a:ln>
        </p:spPr>
      </p:pic>
      <p:sp>
        <p:nvSpPr>
          <p:cNvPr id="8195" name="Rectangle 2"/>
          <p:cNvSpPr>
            <a:spLocks noGrp="1" noChangeArrowheads="1"/>
          </p:cNvSpPr>
          <p:nvPr>
            <p:ph type="ctrTitle"/>
          </p:nvPr>
        </p:nvSpPr>
        <p:spPr>
          <a:xfrm>
            <a:off x="533400" y="457200"/>
            <a:ext cx="8077200" cy="914400"/>
          </a:xfrm>
        </p:spPr>
        <p:txBody>
          <a:bodyPr/>
          <a:lstStyle/>
          <a:p>
            <a:pPr algn="l" eaLnBrk="1" hangingPunct="1"/>
            <a:r>
              <a:rPr lang="en-US" sz="3000">
                <a:solidFill>
                  <a:schemeClr val="bg1"/>
                </a:solidFill>
                <a:latin typeface="Verdana" pitchFamily="34" charset="0"/>
              </a:rPr>
              <a:t>DISTRICT OFFICE LOCATIONS AND COUNTIES SERVED</a:t>
            </a:r>
          </a:p>
        </p:txBody>
      </p:sp>
      <p:pic>
        <p:nvPicPr>
          <p:cNvPr id="8196"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5" name="Content Placeholder 3"/>
          <p:cNvSpPr txBox="1">
            <a:spLocks/>
          </p:cNvSpPr>
          <p:nvPr/>
        </p:nvSpPr>
        <p:spPr bwMode="auto">
          <a:xfrm>
            <a:off x="465138" y="1770063"/>
            <a:ext cx="4038600" cy="4525962"/>
          </a:xfrm>
          <a:prstGeom prst="rect">
            <a:avLst/>
          </a:prstGeom>
          <a:noFill/>
          <a:ln w="9525">
            <a:noFill/>
            <a:miter lim="800000"/>
            <a:headEnd/>
            <a:tailEnd/>
          </a:ln>
          <a:effectLst/>
        </p:spPr>
        <p:txBody>
          <a:bodyPr>
            <a:normAutofit fontScale="77500" lnSpcReduction="20000"/>
          </a:bodyPr>
          <a:lstStyle/>
          <a:p>
            <a:pPr algn="ctr">
              <a:spcBef>
                <a:spcPct val="20000"/>
              </a:spcBef>
              <a:defRPr/>
            </a:pPr>
            <a:r>
              <a:rPr lang="en-US" sz="3200" kern="0" dirty="0">
                <a:latin typeface="+mn-lt"/>
              </a:rPr>
              <a:t>  Harrisburg BBVS</a:t>
            </a:r>
          </a:p>
          <a:p>
            <a:pPr algn="ctr">
              <a:spcBef>
                <a:spcPct val="20000"/>
              </a:spcBef>
              <a:defRPr/>
            </a:pPr>
            <a:r>
              <a:rPr lang="en-US" sz="3200" kern="0" dirty="0">
                <a:latin typeface="+mn-lt"/>
              </a:rPr>
              <a:t>Forum Place</a:t>
            </a:r>
          </a:p>
          <a:p>
            <a:pPr algn="ctr">
              <a:spcBef>
                <a:spcPct val="20000"/>
              </a:spcBef>
              <a:defRPr/>
            </a:pPr>
            <a:r>
              <a:rPr lang="en-US" sz="3200" kern="0" dirty="0">
                <a:latin typeface="+mn-lt"/>
              </a:rPr>
              <a:t>555 Walnut St., 8th Floor</a:t>
            </a:r>
          </a:p>
          <a:p>
            <a:pPr algn="ctr">
              <a:spcBef>
                <a:spcPct val="20000"/>
              </a:spcBef>
              <a:defRPr/>
            </a:pPr>
            <a:r>
              <a:rPr lang="en-US" sz="3200" kern="0" dirty="0">
                <a:latin typeface="+mn-lt"/>
              </a:rPr>
              <a:t>Harrisburg, PA  17101</a:t>
            </a:r>
          </a:p>
          <a:p>
            <a:pPr algn="ctr">
              <a:spcBef>
                <a:spcPct val="20000"/>
              </a:spcBef>
              <a:defRPr/>
            </a:pPr>
            <a:r>
              <a:rPr lang="en-US" sz="3200" kern="0" dirty="0">
                <a:latin typeface="+mn-lt"/>
              </a:rPr>
              <a:t>1-866-375-8264</a:t>
            </a:r>
          </a:p>
          <a:p>
            <a:pPr algn="ctr">
              <a:spcBef>
                <a:spcPct val="20000"/>
              </a:spcBef>
              <a:defRPr/>
            </a:pPr>
            <a:r>
              <a:rPr lang="en-US" sz="3200" kern="0" dirty="0">
                <a:latin typeface="+mn-lt"/>
              </a:rPr>
              <a:t>1-888-575-9420</a:t>
            </a:r>
          </a:p>
          <a:p>
            <a:pPr algn="ctr">
              <a:spcBef>
                <a:spcPct val="20000"/>
              </a:spcBef>
              <a:defRPr/>
            </a:pPr>
            <a:r>
              <a:rPr lang="en-US" sz="3200" kern="0" dirty="0">
                <a:latin typeface="+mn-lt"/>
              </a:rPr>
              <a:t>FAX 717-772-0589</a:t>
            </a:r>
          </a:p>
          <a:p>
            <a:pPr algn="ctr">
              <a:spcBef>
                <a:spcPct val="20000"/>
              </a:spcBef>
              <a:defRPr/>
            </a:pPr>
            <a:endParaRPr lang="en-US" sz="3200" kern="0" dirty="0">
              <a:latin typeface="+mn-lt"/>
            </a:endParaRPr>
          </a:p>
          <a:p>
            <a:pPr algn="ctr">
              <a:spcBef>
                <a:spcPct val="20000"/>
              </a:spcBef>
              <a:defRPr/>
            </a:pPr>
            <a:r>
              <a:rPr lang="en-US" sz="3200" kern="0" dirty="0">
                <a:latin typeface="+mn-lt"/>
              </a:rPr>
              <a:t>Adams, Cumberland, Dauphin, Franklin, Lancaster, Lebanon, Perry, York</a:t>
            </a:r>
          </a:p>
        </p:txBody>
      </p:sp>
      <p:sp>
        <p:nvSpPr>
          <p:cNvPr id="6" name="Content Placeholder 4"/>
          <p:cNvSpPr txBox="1">
            <a:spLocks/>
          </p:cNvSpPr>
          <p:nvPr/>
        </p:nvSpPr>
        <p:spPr>
          <a:xfrm>
            <a:off x="4656138" y="1770063"/>
            <a:ext cx="4038600" cy="4525962"/>
          </a:xfrm>
          <a:prstGeom prst="rect">
            <a:avLst/>
          </a:prstGeom>
        </p:spPr>
        <p:txBody>
          <a:bodyPr>
            <a:normAutofit fontScale="77500" lnSpcReduction="20000"/>
          </a:bodyPr>
          <a:lstStyle/>
          <a:p>
            <a:pPr marL="342900" indent="-342900" algn="ctr">
              <a:spcBef>
                <a:spcPct val="20000"/>
              </a:spcBef>
              <a:defRPr/>
            </a:pPr>
            <a:r>
              <a:rPr lang="en-US" sz="3200" kern="0" dirty="0">
                <a:solidFill>
                  <a:schemeClr val="bg1"/>
                </a:solidFill>
                <a:latin typeface="+mn-lt"/>
              </a:rPr>
              <a:t> </a:t>
            </a:r>
            <a:r>
              <a:rPr lang="en-US" sz="3200" kern="0" dirty="0">
                <a:latin typeface="+mn-lt"/>
              </a:rPr>
              <a:t>Philadelphia BBVS</a:t>
            </a:r>
          </a:p>
          <a:p>
            <a:pPr marL="342900" indent="-342900" algn="ctr">
              <a:spcBef>
                <a:spcPct val="20000"/>
              </a:spcBef>
              <a:defRPr/>
            </a:pPr>
            <a:r>
              <a:rPr lang="en-US" sz="3200" kern="0" dirty="0">
                <a:latin typeface="+mn-lt"/>
              </a:rPr>
              <a:t>444 North 3rd St., 5th Floor</a:t>
            </a:r>
          </a:p>
          <a:p>
            <a:pPr marL="342900" indent="-342900" algn="ctr">
              <a:spcBef>
                <a:spcPct val="20000"/>
              </a:spcBef>
              <a:defRPr/>
            </a:pPr>
            <a:r>
              <a:rPr lang="en-US" sz="3200" kern="0" dirty="0">
                <a:latin typeface="+mn-lt"/>
              </a:rPr>
              <a:t>Philadelphia, PA  19123</a:t>
            </a:r>
          </a:p>
          <a:p>
            <a:pPr marL="342900" indent="-342900" algn="ctr">
              <a:spcBef>
                <a:spcPct val="20000"/>
              </a:spcBef>
              <a:defRPr/>
            </a:pPr>
            <a:r>
              <a:rPr lang="en-US" sz="3200" kern="0" dirty="0">
                <a:latin typeface="+mn-lt"/>
              </a:rPr>
              <a:t>1-866-631-3892</a:t>
            </a:r>
          </a:p>
          <a:p>
            <a:pPr marL="342900" indent="-342900" algn="ctr">
              <a:spcBef>
                <a:spcPct val="20000"/>
              </a:spcBef>
              <a:defRPr/>
            </a:pPr>
            <a:r>
              <a:rPr lang="en-US" sz="3200" kern="0" dirty="0">
                <a:latin typeface="+mn-lt"/>
              </a:rPr>
              <a:t>1-888-870-4473 TTY</a:t>
            </a:r>
          </a:p>
          <a:p>
            <a:pPr marL="342900" indent="-342900" algn="ctr">
              <a:spcBef>
                <a:spcPct val="20000"/>
              </a:spcBef>
              <a:defRPr/>
            </a:pPr>
            <a:r>
              <a:rPr lang="en-US" sz="3200" kern="0" dirty="0">
                <a:latin typeface="+mn-lt"/>
              </a:rPr>
              <a:t>FAX 215-965-4873</a:t>
            </a:r>
          </a:p>
          <a:p>
            <a:pPr marL="342900" indent="-342900" algn="ctr">
              <a:spcBef>
                <a:spcPct val="20000"/>
              </a:spcBef>
              <a:defRPr/>
            </a:pPr>
            <a:endParaRPr lang="en-US" sz="3200" kern="0" dirty="0">
              <a:latin typeface="+mn-lt"/>
            </a:endParaRPr>
          </a:p>
          <a:p>
            <a:pPr marL="342900" indent="-342900" algn="ctr">
              <a:spcBef>
                <a:spcPct val="20000"/>
              </a:spcBef>
              <a:defRPr/>
            </a:pPr>
            <a:r>
              <a:rPr lang="en-US" sz="3200" kern="0" dirty="0">
                <a:latin typeface="+mn-lt"/>
              </a:rPr>
              <a:t>Bucks, Chester, Delaware, Montgomery, Philadelphia</a:t>
            </a:r>
          </a:p>
          <a:p>
            <a:pPr marL="342900" indent="-342900">
              <a:spcBef>
                <a:spcPct val="20000"/>
              </a:spcBef>
              <a:buFontTx/>
              <a:buChar char="•"/>
              <a:defRPr/>
            </a:pPr>
            <a:endParaRPr lang="en-US" sz="3200" kern="0"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blue banner"/>
          <p:cNvPicPr>
            <a:picLocks noChangeAspect="1" noChangeArrowheads="1"/>
          </p:cNvPicPr>
          <p:nvPr/>
        </p:nvPicPr>
        <p:blipFill>
          <a:blip r:embed="rId2" cstate="print"/>
          <a:srcRect/>
          <a:stretch>
            <a:fillRect/>
          </a:stretch>
        </p:blipFill>
        <p:spPr bwMode="auto">
          <a:xfrm>
            <a:off x="457200" y="457200"/>
            <a:ext cx="8229600" cy="1143000"/>
          </a:xfrm>
          <a:prstGeom prst="rect">
            <a:avLst/>
          </a:prstGeom>
          <a:noFill/>
          <a:ln w="9525">
            <a:noFill/>
            <a:miter lim="800000"/>
            <a:headEnd/>
            <a:tailEnd/>
          </a:ln>
        </p:spPr>
      </p:pic>
      <p:sp>
        <p:nvSpPr>
          <p:cNvPr id="9219" name="Rectangle 2"/>
          <p:cNvSpPr>
            <a:spLocks noGrp="1" noChangeArrowheads="1"/>
          </p:cNvSpPr>
          <p:nvPr>
            <p:ph type="ctrTitle"/>
          </p:nvPr>
        </p:nvSpPr>
        <p:spPr>
          <a:xfrm>
            <a:off x="533400" y="457200"/>
            <a:ext cx="8077200" cy="914400"/>
          </a:xfrm>
        </p:spPr>
        <p:txBody>
          <a:bodyPr/>
          <a:lstStyle/>
          <a:p>
            <a:pPr algn="l" eaLnBrk="1" hangingPunct="1"/>
            <a:r>
              <a:rPr lang="en-US" sz="3000">
                <a:solidFill>
                  <a:schemeClr val="bg1"/>
                </a:solidFill>
                <a:latin typeface="Verdana" pitchFamily="34" charset="0"/>
              </a:rPr>
              <a:t>DISTRICT OFFICE LOCATIONS AND COUNTIES SERVED</a:t>
            </a:r>
          </a:p>
        </p:txBody>
      </p:sp>
      <p:pic>
        <p:nvPicPr>
          <p:cNvPr id="9220"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5" name="Content Placeholder 3"/>
          <p:cNvSpPr txBox="1">
            <a:spLocks/>
          </p:cNvSpPr>
          <p:nvPr/>
        </p:nvSpPr>
        <p:spPr bwMode="auto">
          <a:xfrm>
            <a:off x="465138" y="1770063"/>
            <a:ext cx="4038600" cy="4525962"/>
          </a:xfrm>
          <a:prstGeom prst="rect">
            <a:avLst/>
          </a:prstGeom>
          <a:noFill/>
          <a:ln w="9525">
            <a:noFill/>
            <a:miter lim="800000"/>
            <a:headEnd/>
            <a:tailEnd/>
          </a:ln>
          <a:effectLst/>
        </p:spPr>
        <p:txBody>
          <a:bodyPr>
            <a:normAutofit/>
          </a:bodyPr>
          <a:lstStyle/>
          <a:p>
            <a:pPr algn="ctr">
              <a:spcBef>
                <a:spcPct val="20000"/>
              </a:spcBef>
              <a:defRPr/>
            </a:pPr>
            <a:r>
              <a:rPr lang="en-US" sz="3200" kern="0" dirty="0">
                <a:latin typeface="+mn-lt"/>
              </a:rPr>
              <a:t>  </a:t>
            </a:r>
            <a:r>
              <a:rPr lang="en-US" sz="2200" kern="0" dirty="0">
                <a:latin typeface="+mn-lt"/>
              </a:rPr>
              <a:t>Pittsburgh BBVS</a:t>
            </a:r>
          </a:p>
          <a:p>
            <a:pPr algn="ctr">
              <a:spcBef>
                <a:spcPct val="20000"/>
              </a:spcBef>
              <a:defRPr/>
            </a:pPr>
            <a:r>
              <a:rPr lang="en-US" sz="2200" kern="0" dirty="0">
                <a:latin typeface="+mn-lt"/>
              </a:rPr>
              <a:t>531 Penn Ave.</a:t>
            </a:r>
          </a:p>
          <a:p>
            <a:pPr algn="ctr">
              <a:spcBef>
                <a:spcPct val="20000"/>
              </a:spcBef>
              <a:defRPr/>
            </a:pPr>
            <a:r>
              <a:rPr lang="en-US" sz="2200" kern="0" dirty="0">
                <a:latin typeface="+mn-lt"/>
              </a:rPr>
              <a:t>Pittsburgh, PA  15222</a:t>
            </a:r>
          </a:p>
          <a:p>
            <a:pPr algn="ctr">
              <a:spcBef>
                <a:spcPct val="20000"/>
              </a:spcBef>
              <a:defRPr/>
            </a:pPr>
            <a:r>
              <a:rPr lang="en-US" sz="2200" kern="0" dirty="0">
                <a:latin typeface="+mn-lt"/>
              </a:rPr>
              <a:t>1-866-412-4072</a:t>
            </a:r>
          </a:p>
          <a:p>
            <a:pPr algn="ctr">
              <a:spcBef>
                <a:spcPct val="20000"/>
              </a:spcBef>
              <a:defRPr/>
            </a:pPr>
            <a:r>
              <a:rPr lang="en-US" sz="2200" kern="0" dirty="0">
                <a:latin typeface="+mn-lt"/>
              </a:rPr>
              <a:t>1-877-255-5082 TTY</a:t>
            </a:r>
          </a:p>
          <a:p>
            <a:pPr algn="ctr">
              <a:spcBef>
                <a:spcPct val="20000"/>
              </a:spcBef>
              <a:defRPr/>
            </a:pPr>
            <a:r>
              <a:rPr lang="en-US" sz="2200" kern="0" dirty="0">
                <a:latin typeface="+mn-lt"/>
              </a:rPr>
              <a:t>FAX 412 565-2296</a:t>
            </a:r>
          </a:p>
          <a:p>
            <a:pPr algn="ctr">
              <a:spcBef>
                <a:spcPct val="20000"/>
              </a:spcBef>
              <a:defRPr/>
            </a:pPr>
            <a:endParaRPr lang="en-US" sz="2200" kern="0" dirty="0">
              <a:latin typeface="+mn-lt"/>
            </a:endParaRPr>
          </a:p>
          <a:p>
            <a:pPr algn="ctr">
              <a:spcBef>
                <a:spcPct val="20000"/>
              </a:spcBef>
              <a:defRPr/>
            </a:pPr>
            <a:r>
              <a:rPr lang="en-US" sz="2200" kern="0" dirty="0">
                <a:latin typeface="+mn-lt"/>
              </a:rPr>
              <a:t>Allegheny, Armstrong, Beaver, Butler, Fayette, Greene, Indiana, Washington, Westmoreland</a:t>
            </a:r>
          </a:p>
        </p:txBody>
      </p:sp>
      <p:sp>
        <p:nvSpPr>
          <p:cNvPr id="6" name="Content Placeholder 4"/>
          <p:cNvSpPr txBox="1">
            <a:spLocks/>
          </p:cNvSpPr>
          <p:nvPr/>
        </p:nvSpPr>
        <p:spPr>
          <a:xfrm>
            <a:off x="4656138" y="1770063"/>
            <a:ext cx="4038600" cy="4525962"/>
          </a:xfrm>
          <a:prstGeom prst="rect">
            <a:avLst/>
          </a:prstGeom>
        </p:spPr>
        <p:txBody>
          <a:bodyPr>
            <a:normAutofit fontScale="70000" lnSpcReduction="20000"/>
          </a:bodyPr>
          <a:lstStyle/>
          <a:p>
            <a:pPr marL="342900" indent="-342900" algn="ctr">
              <a:spcBef>
                <a:spcPct val="20000"/>
              </a:spcBef>
              <a:defRPr/>
            </a:pPr>
            <a:r>
              <a:rPr lang="en-US" sz="3200" kern="0" dirty="0">
                <a:solidFill>
                  <a:schemeClr val="bg1"/>
                </a:solidFill>
                <a:latin typeface="+mn-lt"/>
              </a:rPr>
              <a:t> </a:t>
            </a:r>
            <a:r>
              <a:rPr lang="en-US" sz="3200" kern="0" dirty="0">
                <a:latin typeface="+mn-lt"/>
              </a:rPr>
              <a:t>Wilkes-Barre BBVS</a:t>
            </a:r>
          </a:p>
          <a:p>
            <a:pPr marL="342900" indent="-342900" algn="ctr">
              <a:spcBef>
                <a:spcPct val="20000"/>
              </a:spcBef>
              <a:defRPr/>
            </a:pPr>
            <a:r>
              <a:rPr lang="en-US" sz="3200" kern="0" dirty="0">
                <a:latin typeface="+mn-lt"/>
              </a:rPr>
              <a:t>300 G Laird St.</a:t>
            </a:r>
          </a:p>
          <a:p>
            <a:pPr marL="342900" indent="-342900" algn="ctr">
              <a:spcBef>
                <a:spcPct val="20000"/>
              </a:spcBef>
              <a:defRPr/>
            </a:pPr>
            <a:r>
              <a:rPr lang="en-US" sz="3200" kern="0" dirty="0">
                <a:latin typeface="+mn-lt"/>
              </a:rPr>
              <a:t>Wilkes-Barre, PA  18702</a:t>
            </a:r>
          </a:p>
          <a:p>
            <a:pPr marL="342900" indent="-342900" algn="ctr">
              <a:spcBef>
                <a:spcPct val="20000"/>
              </a:spcBef>
              <a:defRPr/>
            </a:pPr>
            <a:r>
              <a:rPr lang="en-US" sz="3200" kern="0" dirty="0">
                <a:latin typeface="+mn-lt"/>
              </a:rPr>
              <a:t>1-866-227-4163</a:t>
            </a:r>
          </a:p>
          <a:p>
            <a:pPr marL="342900" indent="-342900" algn="ctr">
              <a:spcBef>
                <a:spcPct val="20000"/>
              </a:spcBef>
              <a:defRPr/>
            </a:pPr>
            <a:r>
              <a:rPr lang="en-US" sz="3200" kern="0" dirty="0">
                <a:latin typeface="+mn-lt"/>
              </a:rPr>
              <a:t>1-888-651-6117 TTY</a:t>
            </a:r>
          </a:p>
          <a:p>
            <a:pPr marL="342900" indent="-342900" algn="ctr">
              <a:spcBef>
                <a:spcPct val="20000"/>
              </a:spcBef>
              <a:defRPr/>
            </a:pPr>
            <a:r>
              <a:rPr lang="en-US" sz="3200" kern="0" dirty="0">
                <a:latin typeface="+mn-lt"/>
              </a:rPr>
              <a:t>FAX 570-826-2538</a:t>
            </a:r>
          </a:p>
          <a:p>
            <a:pPr marL="342900" indent="-342900" algn="ctr">
              <a:spcBef>
                <a:spcPct val="20000"/>
              </a:spcBef>
              <a:defRPr/>
            </a:pPr>
            <a:endParaRPr lang="en-US" sz="3200" kern="0" dirty="0">
              <a:latin typeface="+mn-lt"/>
            </a:endParaRPr>
          </a:p>
          <a:p>
            <a:pPr marL="342900" indent="-342900" algn="ctr">
              <a:spcBef>
                <a:spcPct val="20000"/>
              </a:spcBef>
              <a:defRPr/>
            </a:pPr>
            <a:r>
              <a:rPr lang="en-US" sz="3200" kern="0" dirty="0">
                <a:latin typeface="+mn-lt"/>
              </a:rPr>
              <a:t>Berks, Bradford, Carbon, Lackawanna, Lehigh, Luzerne, Monroe, Northampton, Pike, Schuylkill, Sullivan, Tioga, Wayne, Wyoming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descr="blue banner"/>
          <p:cNvPicPr>
            <a:picLocks noChangeAspect="1" noChangeArrowheads="1"/>
          </p:cNvPicPr>
          <p:nvPr/>
        </p:nvPicPr>
        <p:blipFill>
          <a:blip r:embed="rId2" cstate="print"/>
          <a:srcRect/>
          <a:stretch>
            <a:fillRect/>
          </a:stretch>
        </p:blipFill>
        <p:spPr bwMode="auto">
          <a:xfrm>
            <a:off x="457200" y="457200"/>
            <a:ext cx="8229600" cy="1219200"/>
          </a:xfrm>
          <a:prstGeom prst="rect">
            <a:avLst/>
          </a:prstGeom>
          <a:noFill/>
          <a:ln w="9525">
            <a:noFill/>
            <a:miter lim="800000"/>
            <a:headEnd/>
            <a:tailEnd/>
          </a:ln>
        </p:spPr>
      </p:pic>
      <p:sp>
        <p:nvSpPr>
          <p:cNvPr id="10243" name="Rectangle 2"/>
          <p:cNvSpPr>
            <a:spLocks noGrp="1" noChangeArrowheads="1"/>
          </p:cNvSpPr>
          <p:nvPr>
            <p:ph type="ctrTitle"/>
          </p:nvPr>
        </p:nvSpPr>
        <p:spPr>
          <a:xfrm>
            <a:off x="762000" y="685800"/>
            <a:ext cx="7848600" cy="457200"/>
          </a:xfrm>
        </p:spPr>
        <p:txBody>
          <a:bodyPr/>
          <a:lstStyle/>
          <a:p>
            <a:pPr algn="l" eaLnBrk="1" hangingPunct="1"/>
            <a:r>
              <a:rPr lang="en-US" sz="3000">
                <a:solidFill>
                  <a:schemeClr val="bg1"/>
                </a:solidFill>
                <a:latin typeface="Verdana" pitchFamily="34" charset="0"/>
              </a:rPr>
              <a:t>Bureau of Blindness and Visual Services Mission</a:t>
            </a:r>
          </a:p>
        </p:txBody>
      </p:sp>
      <p:pic>
        <p:nvPicPr>
          <p:cNvPr id="10244"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5" name="Content Placeholder 3"/>
          <p:cNvSpPr txBox="1">
            <a:spLocks/>
          </p:cNvSpPr>
          <p:nvPr/>
        </p:nvSpPr>
        <p:spPr bwMode="auto">
          <a:xfrm>
            <a:off x="152400" y="1752600"/>
            <a:ext cx="7848600" cy="4343400"/>
          </a:xfrm>
          <a:prstGeom prst="rect">
            <a:avLst/>
          </a:prstGeom>
          <a:noFill/>
          <a:ln w="9525">
            <a:noFill/>
            <a:miter lim="800000"/>
            <a:headEnd/>
            <a:tailEnd/>
          </a:ln>
          <a:effectLst/>
        </p:spPr>
        <p:txBody>
          <a:bodyPr>
            <a:normAutofit fontScale="92500" lnSpcReduction="20000"/>
          </a:bodyPr>
          <a:lstStyle/>
          <a:p>
            <a:pPr algn="ctr">
              <a:spcBef>
                <a:spcPct val="20000"/>
              </a:spcBef>
              <a:defRPr/>
            </a:pPr>
            <a:r>
              <a:rPr lang="en-US" sz="4000" kern="0" dirty="0">
                <a:latin typeface="+mn-lt"/>
              </a:rPr>
              <a:t>The mission of BBVS is to assist           Pennsylvanians who are blind or visually impaired to work and   maintain independent lives.  </a:t>
            </a:r>
          </a:p>
          <a:p>
            <a:pPr algn="ctr">
              <a:spcBef>
                <a:spcPct val="20000"/>
              </a:spcBef>
              <a:defRPr/>
            </a:pPr>
            <a:endParaRPr lang="en-US" sz="4000" kern="0" dirty="0">
              <a:latin typeface="+mn-lt"/>
            </a:endParaRPr>
          </a:p>
          <a:p>
            <a:pPr algn="ctr">
              <a:spcBef>
                <a:spcPct val="20000"/>
              </a:spcBef>
              <a:defRPr/>
            </a:pPr>
            <a:r>
              <a:rPr lang="en-US" sz="4000" kern="0" dirty="0">
                <a:latin typeface="+mn-lt"/>
              </a:rPr>
              <a:t>BBVS provides services to Pennsylvanians of all ages experiencing vision loss.</a:t>
            </a:r>
          </a:p>
          <a:p>
            <a:pPr algn="ctr">
              <a:spcBef>
                <a:spcPct val="20000"/>
              </a:spcBef>
              <a:defRPr/>
            </a:pPr>
            <a:endParaRPr lang="en-US" sz="4400" kern="0" dirty="0">
              <a:latin typeface="+mn-lt"/>
            </a:endParaRPr>
          </a:p>
          <a:p>
            <a:pPr algn="ctr">
              <a:spcBef>
                <a:spcPct val="20000"/>
              </a:spcBef>
              <a:defRPr/>
            </a:pPr>
            <a:endParaRPr lang="en-US" sz="3200" kern="0"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11267" name="Rectangle 2"/>
          <p:cNvSpPr>
            <a:spLocks noGrp="1" noChangeArrowheads="1"/>
          </p:cNvSpPr>
          <p:nvPr>
            <p:ph type="ctrTitle"/>
          </p:nvPr>
        </p:nvSpPr>
        <p:spPr>
          <a:xfrm>
            <a:off x="762000" y="457200"/>
            <a:ext cx="7848600" cy="457200"/>
          </a:xfrm>
        </p:spPr>
        <p:txBody>
          <a:bodyPr/>
          <a:lstStyle/>
          <a:p>
            <a:pPr eaLnBrk="1" hangingPunct="1"/>
            <a:r>
              <a:rPr lang="en-US" sz="3200">
                <a:solidFill>
                  <a:schemeClr val="bg1"/>
                </a:solidFill>
                <a:latin typeface="Verdana" pitchFamily="34" charset="0"/>
              </a:rPr>
              <a:t>Eligibility for Services</a:t>
            </a:r>
            <a:endParaRPr lang="en-US" sz="3000">
              <a:solidFill>
                <a:schemeClr val="bg1"/>
              </a:solidFill>
              <a:latin typeface="Verdana" pitchFamily="34" charset="0"/>
            </a:endParaRPr>
          </a:p>
        </p:txBody>
      </p:sp>
      <p:pic>
        <p:nvPicPr>
          <p:cNvPr id="11268"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sp>
        <p:nvSpPr>
          <p:cNvPr id="5" name="Content Placeholder 3"/>
          <p:cNvSpPr txBox="1">
            <a:spLocks/>
          </p:cNvSpPr>
          <p:nvPr/>
        </p:nvSpPr>
        <p:spPr bwMode="auto">
          <a:xfrm>
            <a:off x="533400" y="1219200"/>
            <a:ext cx="7772400" cy="4800600"/>
          </a:xfrm>
          <a:prstGeom prst="rect">
            <a:avLst/>
          </a:prstGeom>
          <a:noFill/>
          <a:ln w="9525">
            <a:noFill/>
            <a:miter lim="800000"/>
            <a:headEnd/>
            <a:tailEnd/>
          </a:ln>
          <a:effectLst/>
        </p:spPr>
        <p:txBody>
          <a:bodyPr>
            <a:normAutofit/>
          </a:bodyPr>
          <a:lstStyle/>
          <a:p>
            <a:pPr>
              <a:spcBef>
                <a:spcPct val="20000"/>
              </a:spcBef>
              <a:defRPr/>
            </a:pPr>
            <a:r>
              <a:rPr lang="en-US" sz="4000" kern="0" dirty="0">
                <a:latin typeface="+mn-lt"/>
              </a:rPr>
              <a:t>There are two criteria used to establish eligibility for BBVS Services: </a:t>
            </a:r>
          </a:p>
          <a:p>
            <a:pPr>
              <a:spcBef>
                <a:spcPct val="20000"/>
              </a:spcBef>
              <a:buFont typeface="Arial" pitchFamily="34" charset="0"/>
              <a:buChar char="•"/>
              <a:defRPr/>
            </a:pPr>
            <a:r>
              <a:rPr lang="en-US" sz="4000" kern="0" dirty="0">
                <a:latin typeface="+mn-lt"/>
              </a:rPr>
              <a:t>Visual eligibility</a:t>
            </a:r>
          </a:p>
          <a:p>
            <a:pPr>
              <a:spcBef>
                <a:spcPct val="20000"/>
              </a:spcBef>
              <a:buFont typeface="Arial" pitchFamily="34" charset="0"/>
              <a:buChar char="•"/>
              <a:defRPr/>
            </a:pPr>
            <a:r>
              <a:rPr lang="en-US" sz="4000" kern="0" dirty="0">
                <a:latin typeface="+mn-lt"/>
              </a:rPr>
              <a:t>Assessment of need for services</a:t>
            </a:r>
          </a:p>
          <a:p>
            <a:pPr algn="ctr">
              <a:spcBef>
                <a:spcPct val="20000"/>
              </a:spcBef>
              <a:defRPr/>
            </a:pPr>
            <a:endParaRPr lang="en-US" sz="3200" kern="0" dirty="0">
              <a:solidFill>
                <a:schemeClr val="bg1"/>
              </a:solidFill>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 descr="blue banner"/>
          <p:cNvPicPr>
            <a:picLocks noChangeAspect="1" noChangeArrowheads="1"/>
          </p:cNvPicPr>
          <p:nvPr/>
        </p:nvPicPr>
        <p:blipFill>
          <a:blip r:embed="rId2" cstate="print"/>
          <a:srcRect/>
          <a:stretch>
            <a:fillRect/>
          </a:stretch>
        </p:blipFill>
        <p:spPr bwMode="auto">
          <a:xfrm>
            <a:off x="457200" y="457200"/>
            <a:ext cx="8229600" cy="649288"/>
          </a:xfrm>
          <a:prstGeom prst="rect">
            <a:avLst/>
          </a:prstGeom>
          <a:noFill/>
          <a:ln w="9525">
            <a:noFill/>
            <a:miter lim="800000"/>
            <a:headEnd/>
            <a:tailEnd/>
          </a:ln>
        </p:spPr>
      </p:pic>
      <p:sp>
        <p:nvSpPr>
          <p:cNvPr id="2050" name="Rectangle 2"/>
          <p:cNvSpPr>
            <a:spLocks noGrp="1" noChangeArrowheads="1"/>
          </p:cNvSpPr>
          <p:nvPr>
            <p:ph type="ctrTitle"/>
          </p:nvPr>
        </p:nvSpPr>
        <p:spPr>
          <a:xfrm>
            <a:off x="762000" y="457200"/>
            <a:ext cx="7848600" cy="457200"/>
          </a:xfrm>
        </p:spPr>
        <p:txBody>
          <a:bodyPr/>
          <a:lstStyle/>
          <a:p>
            <a:pPr eaLnBrk="1" hangingPunct="1">
              <a:defRPr/>
            </a:pPr>
            <a:r>
              <a:rPr lang="en-US" sz="2800" dirty="0">
                <a:solidFill>
                  <a:schemeClr val="accent3">
                    <a:lumMod val="60000"/>
                    <a:lumOff val="40000"/>
                  </a:schemeClr>
                </a:solidFill>
                <a:latin typeface="Verdana" pitchFamily="34" charset="0"/>
              </a:rPr>
              <a:t>Visual Eligibility</a:t>
            </a:r>
            <a:endParaRPr lang="en-US" sz="3000" dirty="0">
              <a:solidFill>
                <a:schemeClr val="bg1"/>
              </a:solidFill>
              <a:latin typeface="Verdana" pitchFamily="34" charset="0"/>
            </a:endParaRPr>
          </a:p>
        </p:txBody>
      </p:sp>
      <p:pic>
        <p:nvPicPr>
          <p:cNvPr id="12292" name="Picture 13" descr="L-I-rgb"/>
          <p:cNvPicPr>
            <a:picLocks noChangeAspect="1" noChangeArrowheads="1"/>
          </p:cNvPicPr>
          <p:nvPr/>
        </p:nvPicPr>
        <p:blipFill>
          <a:blip r:embed="rId3" cstate="print"/>
          <a:srcRect/>
          <a:stretch>
            <a:fillRect/>
          </a:stretch>
        </p:blipFill>
        <p:spPr bwMode="auto">
          <a:xfrm>
            <a:off x="5791200" y="5867400"/>
            <a:ext cx="2762250" cy="549275"/>
          </a:xfrm>
          <a:prstGeom prst="rect">
            <a:avLst/>
          </a:prstGeom>
          <a:noFill/>
          <a:ln w="9525">
            <a:noFill/>
            <a:miter lim="800000"/>
            <a:headEnd/>
            <a:tailEnd/>
          </a:ln>
        </p:spPr>
      </p:pic>
      <p:pic>
        <p:nvPicPr>
          <p:cNvPr id="12293" name="Picture 2" descr="http://felipelima.com/wp-content/uploads/2009/07/snellen_chart-821x1024.png"/>
          <p:cNvPicPr>
            <a:picLocks noChangeAspect="1" noChangeArrowheads="1"/>
          </p:cNvPicPr>
          <p:nvPr/>
        </p:nvPicPr>
        <p:blipFill>
          <a:blip r:embed="rId4" cstate="print"/>
          <a:srcRect/>
          <a:stretch>
            <a:fillRect/>
          </a:stretch>
        </p:blipFill>
        <p:spPr bwMode="auto">
          <a:xfrm>
            <a:off x="1981200" y="1219200"/>
            <a:ext cx="4389438" cy="547846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VR">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OVR</Template>
  <TotalTime>1208</TotalTime>
  <Words>2202</Words>
  <Application>Microsoft Office PowerPoint</Application>
  <PresentationFormat>On-screen Show (4:3)</PresentationFormat>
  <Paragraphs>429</Paragraphs>
  <Slides>46</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46</vt:i4>
      </vt:variant>
    </vt:vector>
  </HeadingPairs>
  <TitlesOfParts>
    <vt:vector size="55" baseType="lpstr">
      <vt:lpstr>Arial</vt:lpstr>
      <vt:lpstr>Calibri</vt:lpstr>
      <vt:lpstr>Times New Roman</vt:lpstr>
      <vt:lpstr>Verdana</vt:lpstr>
      <vt:lpstr>Wingdings</vt:lpstr>
      <vt:lpstr>Default Design</vt:lpstr>
      <vt:lpstr>OVR</vt:lpstr>
      <vt:lpstr>Photo Editor Photo</vt:lpstr>
      <vt:lpstr>Document</vt:lpstr>
      <vt:lpstr>PowerPoint Presentation</vt:lpstr>
      <vt:lpstr>WHO WE ARE</vt:lpstr>
      <vt:lpstr>WHO WE ARE</vt:lpstr>
      <vt:lpstr>DISTRICT OFFICE LOCATIONS AND COUNTIES SERVED</vt:lpstr>
      <vt:lpstr>DISTRICT OFFICE LOCATIONS AND COUNTIES SERVED</vt:lpstr>
      <vt:lpstr>DISTRICT OFFICE LOCATIONS AND COUNTIES SERVED</vt:lpstr>
      <vt:lpstr>Bureau of Blindness and Visual Services Mission</vt:lpstr>
      <vt:lpstr>Eligibility for Services</vt:lpstr>
      <vt:lpstr>Visual Eligibility</vt:lpstr>
      <vt:lpstr>Visual Eligibility</vt:lpstr>
      <vt:lpstr>Visual Eligibility: Functional Limitations</vt:lpstr>
      <vt:lpstr>Visual Eligibility (continued)</vt:lpstr>
      <vt:lpstr>Eligibility: Assessment of Need</vt:lpstr>
      <vt:lpstr>Financial Eligibility</vt:lpstr>
      <vt:lpstr>Referral/Application Process</vt:lpstr>
      <vt:lpstr>PLAN FOR SERVICES</vt:lpstr>
      <vt:lpstr>Overview of BBVS Programs</vt:lpstr>
      <vt:lpstr>Vocational Rehabilitation Program</vt:lpstr>
      <vt:lpstr>Vocational Rehabilitation Program (continued)</vt:lpstr>
      <vt:lpstr>Randolph Sheppard-Business Enterprise Program (BEP)</vt:lpstr>
      <vt:lpstr>Specialized Services Program (SS)</vt:lpstr>
      <vt:lpstr>Specialized Services for Children Program (Birth to 18 years of age)</vt:lpstr>
      <vt:lpstr>Independent Living Older Blind Program</vt:lpstr>
      <vt:lpstr>Independent Living Older Blind Program (ILOB)  Age 55+</vt:lpstr>
      <vt:lpstr>ILOB Program (continued)</vt:lpstr>
      <vt:lpstr>ILOB Services (continued)</vt:lpstr>
      <vt:lpstr>ILOB Services (continued)</vt:lpstr>
      <vt:lpstr>Low Vision Evaluation</vt:lpstr>
      <vt:lpstr>ILOB Services (continued)</vt:lpstr>
      <vt:lpstr>Low Vision Aids</vt:lpstr>
      <vt:lpstr>ILOB Services (continued)</vt:lpstr>
      <vt:lpstr>ILOB Services (continued)</vt:lpstr>
      <vt:lpstr>ILOB Services (continued)</vt:lpstr>
      <vt:lpstr>Rehabilitation Teaching Program</vt:lpstr>
      <vt:lpstr>Rehabilitation Teaching</vt:lpstr>
      <vt:lpstr>Rehabilitation Teaching (continued)</vt:lpstr>
      <vt:lpstr>Rehabilitation Teaching (continued)</vt:lpstr>
      <vt:lpstr>Orientation and Mobility Instruction (O&amp;M)</vt:lpstr>
      <vt:lpstr>Orientation and Mobility Instruction</vt:lpstr>
      <vt:lpstr>O&amp;M Instruction</vt:lpstr>
      <vt:lpstr>O&amp;M Instruction</vt:lpstr>
      <vt:lpstr>O&amp;M Instruction</vt:lpstr>
      <vt:lpstr>Services to Residents of Nursing  Homes</vt:lpstr>
      <vt:lpstr>Services to Residents of Assisted Living,  Personal Care Homes and Group Homes</vt:lpstr>
      <vt:lpstr>Case Closure</vt:lpstr>
      <vt:lpstr>Referral to BBVS for Services</vt:lpstr>
    </vt:vector>
  </TitlesOfParts>
  <Company>Office of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aforsman</dc:creator>
  <cp:lastModifiedBy>Lodge, Nicole</cp:lastModifiedBy>
  <cp:revision>88</cp:revision>
  <dcterms:created xsi:type="dcterms:W3CDTF">2011-11-29T20:35:02Z</dcterms:created>
  <dcterms:modified xsi:type="dcterms:W3CDTF">2020-10-27T17:53:36Z</dcterms:modified>
</cp:coreProperties>
</file>