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2/9/2021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2/9/2021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 </a:t>
            </a:r>
            <a:r>
              <a:rPr lang="en-US" dirty="0" err="1" smtClean="0"/>
              <a:t>CareerLink</a:t>
            </a:r>
            <a:r>
              <a:rPr lang="en-US" dirty="0" smtClean="0"/>
              <a:t> Services for Youth in Transition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345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Workforce Innovation &amp; Opportunity Act (WIOA)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Programs for adults, dislocated workers, and youth</a:t>
            </a:r>
          </a:p>
          <a:p>
            <a:pPr lvl="1"/>
            <a:r>
              <a:rPr lang="en-US" dirty="0"/>
              <a:t>WIOA Youth services</a:t>
            </a:r>
          </a:p>
          <a:p>
            <a:pPr lvl="2"/>
            <a:r>
              <a:rPr lang="en-US" dirty="0"/>
              <a:t>Program can cover the cost of taking the GED/</a:t>
            </a:r>
            <a:r>
              <a:rPr lang="en-US" dirty="0" err="1"/>
              <a:t>HiSET</a:t>
            </a:r>
            <a:r>
              <a:rPr lang="en-US" dirty="0"/>
              <a:t> assessment</a:t>
            </a:r>
          </a:p>
          <a:p>
            <a:pPr lvl="2"/>
            <a:r>
              <a:rPr lang="en-US" dirty="0"/>
              <a:t>May be eligible for an individual training account and on-the-job training</a:t>
            </a:r>
          </a:p>
          <a:p>
            <a:pPr lvl="2"/>
            <a:r>
              <a:rPr lang="en-US" dirty="0"/>
              <a:t>Provides career and vocational counseling</a:t>
            </a:r>
          </a:p>
          <a:p>
            <a:pPr lvl="2"/>
            <a:r>
              <a:rPr lang="en-US" dirty="0"/>
              <a:t>Youth are followed until they obtain unsubsidized employed and placed in a retention status for 12 months</a:t>
            </a:r>
          </a:p>
          <a:p>
            <a:pPr lvl="2"/>
            <a:r>
              <a:rPr lang="en-US" dirty="0"/>
              <a:t>In-school youth services are available in the form of Career Development Education</a:t>
            </a:r>
          </a:p>
          <a:p>
            <a:pPr lvl="2"/>
            <a:r>
              <a:rPr lang="en-US" dirty="0"/>
              <a:t>Summer work experience open to youth both in and out of school</a:t>
            </a:r>
          </a:p>
        </p:txBody>
      </p:sp>
    </p:spTree>
    <p:extLst>
      <p:ext uri="{BB962C8B-B14F-4D97-AF65-F5344CB8AC3E}">
        <p14:creationId xmlns:p14="http://schemas.microsoft.com/office/powerpoint/2010/main" val="816253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Workforce Innovation &amp; Opportunity Act (WIOA)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Programs for adults, dislocated workers, and youth</a:t>
            </a:r>
          </a:p>
          <a:p>
            <a:pPr lvl="1"/>
            <a:r>
              <a:rPr lang="en-US" dirty="0"/>
              <a:t>Youth work experience</a:t>
            </a:r>
          </a:p>
          <a:p>
            <a:pPr lvl="2"/>
            <a:r>
              <a:rPr lang="en-US" dirty="0"/>
              <a:t>Paid working job for youth who qualify</a:t>
            </a:r>
          </a:p>
          <a:p>
            <a:pPr lvl="2"/>
            <a:r>
              <a:rPr lang="en-US" dirty="0"/>
              <a:t>Pay: $9/hour</a:t>
            </a:r>
          </a:p>
          <a:p>
            <a:pPr lvl="2"/>
            <a:r>
              <a:rPr lang="en-US" dirty="0"/>
              <a:t>Length: 360 hours</a:t>
            </a:r>
          </a:p>
          <a:p>
            <a:pPr lvl="2"/>
            <a:r>
              <a:rPr lang="en-US" dirty="0"/>
              <a:t>Youth can work up to 30 hours per week</a:t>
            </a:r>
          </a:p>
          <a:p>
            <a:pPr lvl="2"/>
            <a:r>
              <a:rPr lang="en-US" dirty="0"/>
              <a:t>As part of the program, youth must also attend Occupational Foundations Classes weekly for 10 weeks</a:t>
            </a:r>
          </a:p>
          <a:p>
            <a:pPr lvl="3"/>
            <a:r>
              <a:rPr lang="en-US" dirty="0"/>
              <a:t>Youth earn $200 for completing classes</a:t>
            </a:r>
          </a:p>
          <a:p>
            <a:pPr lvl="3"/>
            <a:r>
              <a:rPr lang="en-US" dirty="0"/>
              <a:t>Classes are currently held via Zoom and scheduled based on youth preference/availability</a:t>
            </a:r>
          </a:p>
        </p:txBody>
      </p:sp>
    </p:spTree>
    <p:extLst>
      <p:ext uri="{BB962C8B-B14F-4D97-AF65-F5344CB8AC3E}">
        <p14:creationId xmlns:p14="http://schemas.microsoft.com/office/powerpoint/2010/main" val="3601453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Workforce Innovation &amp; Opportunity Act (WIOA)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Programs for adults, dislocated workers, and youth</a:t>
            </a:r>
          </a:p>
          <a:p>
            <a:pPr lvl="1"/>
            <a:r>
              <a:rPr lang="en-US" dirty="0"/>
              <a:t>Youth work experience</a:t>
            </a:r>
          </a:p>
          <a:p>
            <a:pPr lvl="2"/>
            <a:r>
              <a:rPr lang="en-US" dirty="0"/>
              <a:t>Additional $400 in bonuses available</a:t>
            </a:r>
          </a:p>
          <a:p>
            <a:pPr lvl="3"/>
            <a:r>
              <a:rPr lang="en-US" dirty="0"/>
              <a:t>Meeting workplace competencies/goals: $75</a:t>
            </a:r>
          </a:p>
          <a:p>
            <a:pPr lvl="3"/>
            <a:r>
              <a:rPr lang="en-US" dirty="0"/>
              <a:t>Passing a </a:t>
            </a:r>
            <a:r>
              <a:rPr lang="en-US" dirty="0" err="1"/>
              <a:t>Northstar</a:t>
            </a:r>
            <a:r>
              <a:rPr lang="en-US" dirty="0"/>
              <a:t> Digital Literacy assessment: $25</a:t>
            </a:r>
          </a:p>
          <a:p>
            <a:pPr lvl="3"/>
            <a:r>
              <a:rPr lang="en-US" dirty="0"/>
              <a:t>Having perfect attendance at the worksite/classes: $100 ($50 for excellent attendance)</a:t>
            </a:r>
          </a:p>
          <a:p>
            <a:pPr lvl="3"/>
            <a:r>
              <a:rPr lang="en-US" dirty="0"/>
              <a:t>Attending adult education classes: up to $200</a:t>
            </a:r>
          </a:p>
          <a:p>
            <a:pPr lvl="2"/>
            <a:r>
              <a:rPr lang="en-US" dirty="0"/>
              <a:t>Worksites are typically within 10 miles of the youth’s home address and based on the participant’s interest</a:t>
            </a:r>
          </a:p>
        </p:txBody>
      </p:sp>
    </p:spTree>
    <p:extLst>
      <p:ext uri="{BB962C8B-B14F-4D97-AF65-F5344CB8AC3E}">
        <p14:creationId xmlns:p14="http://schemas.microsoft.com/office/powerpoint/2010/main" val="3521978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Workforce Innovation &amp; Opportunity Act (WIOA)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Individual Training Accounts (ITAs)</a:t>
            </a:r>
          </a:p>
          <a:p>
            <a:pPr lvl="1"/>
            <a:r>
              <a:rPr lang="en-US" dirty="0"/>
              <a:t>Programming offered to help fund education that will lead to a degree or certification</a:t>
            </a:r>
          </a:p>
          <a:p>
            <a:pPr lvl="1"/>
            <a:r>
              <a:rPr lang="en-US" dirty="0"/>
              <a:t>Must be an approved training as listed on the PA </a:t>
            </a:r>
            <a:r>
              <a:rPr lang="en-US" dirty="0" err="1"/>
              <a:t>CareerLink</a:t>
            </a:r>
            <a:r>
              <a:rPr lang="en-US" dirty="0"/>
              <a:t> site provider list</a:t>
            </a:r>
          </a:p>
          <a:p>
            <a:pPr lvl="1"/>
            <a:r>
              <a:rPr lang="en-US" dirty="0"/>
              <a:t>Cannot take more than two years</a:t>
            </a:r>
          </a:p>
          <a:p>
            <a:pPr lvl="1"/>
            <a:r>
              <a:rPr lang="en-US" dirty="0"/>
              <a:t>Must be training beyond high school, unless advancing up the career ladder or a special circumstance exists</a:t>
            </a:r>
          </a:p>
        </p:txBody>
      </p:sp>
    </p:spTree>
    <p:extLst>
      <p:ext uri="{BB962C8B-B14F-4D97-AF65-F5344CB8AC3E}">
        <p14:creationId xmlns:p14="http://schemas.microsoft.com/office/powerpoint/2010/main" val="551999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Workforce Innovation &amp; Opportunity Act (WIOA)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Individual Training Accounts (ITAs)</a:t>
            </a:r>
          </a:p>
          <a:p>
            <a:pPr lvl="1"/>
            <a:r>
              <a:rPr lang="en-US" dirty="0"/>
              <a:t>In order to obtain an ITA, participants must:</a:t>
            </a:r>
          </a:p>
          <a:p>
            <a:pPr lvl="2"/>
            <a:r>
              <a:rPr lang="en-US" dirty="0"/>
              <a:t>Complete an assessment for eligibility (including citizenship documentation)</a:t>
            </a:r>
          </a:p>
          <a:p>
            <a:pPr lvl="2"/>
            <a:r>
              <a:rPr lang="en-US" dirty="0"/>
              <a:t>Complete the TABE assessment and score at a 9</a:t>
            </a:r>
            <a:r>
              <a:rPr lang="en-US" baseline="30000" dirty="0"/>
              <a:t>th</a:t>
            </a:r>
            <a:r>
              <a:rPr lang="en-US" dirty="0"/>
              <a:t> grade functional level</a:t>
            </a:r>
          </a:p>
          <a:p>
            <a:pPr lvl="2"/>
            <a:r>
              <a:rPr lang="en-US" dirty="0"/>
              <a:t>Complete the </a:t>
            </a:r>
            <a:r>
              <a:rPr lang="en-US" dirty="0" err="1"/>
              <a:t>CareerScope</a:t>
            </a:r>
            <a:r>
              <a:rPr lang="en-US" dirty="0"/>
              <a:t> assessment</a:t>
            </a:r>
          </a:p>
          <a:p>
            <a:pPr lvl="2"/>
            <a:r>
              <a:rPr lang="en-US" dirty="0"/>
              <a:t>Write a brief essay</a:t>
            </a:r>
          </a:p>
          <a:p>
            <a:pPr lvl="2"/>
            <a:r>
              <a:rPr lang="en-US" dirty="0"/>
              <a:t>Cost sheet and acceptance letter</a:t>
            </a:r>
          </a:p>
          <a:p>
            <a:pPr lvl="2"/>
            <a:r>
              <a:rPr lang="en-US" dirty="0"/>
              <a:t>Submit the application to SAPDC</a:t>
            </a:r>
          </a:p>
        </p:txBody>
      </p:sp>
    </p:spTree>
    <p:extLst>
      <p:ext uri="{BB962C8B-B14F-4D97-AF65-F5344CB8AC3E}">
        <p14:creationId xmlns:p14="http://schemas.microsoft.com/office/powerpoint/2010/main" val="2908961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Workforce Innovation &amp; Opportunity Act (WIOA)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Individual Training Accounts (ITAs)</a:t>
            </a:r>
          </a:p>
          <a:p>
            <a:pPr lvl="1"/>
            <a:r>
              <a:rPr lang="en-US" dirty="0"/>
              <a:t>The process takes four to six weeks</a:t>
            </a:r>
          </a:p>
          <a:p>
            <a:pPr lvl="1"/>
            <a:r>
              <a:rPr lang="en-US" dirty="0"/>
              <a:t>Current amounts:</a:t>
            </a:r>
          </a:p>
          <a:p>
            <a:pPr lvl="2"/>
            <a:r>
              <a:rPr lang="en-US" dirty="0"/>
              <a:t>$6,000 for a more than one-year training</a:t>
            </a:r>
          </a:p>
          <a:p>
            <a:pPr lvl="2"/>
            <a:r>
              <a:rPr lang="en-US" dirty="0"/>
              <a:t>$4,500 for a training of one year or less</a:t>
            </a:r>
          </a:p>
        </p:txBody>
      </p:sp>
    </p:spTree>
    <p:extLst>
      <p:ext uri="{BB962C8B-B14F-4D97-AF65-F5344CB8AC3E}">
        <p14:creationId xmlns:p14="http://schemas.microsoft.com/office/powerpoint/2010/main" val="3822546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Workforce Innovation &amp; Opportunity Act (WIOA)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On-the-Job Training (OJT)</a:t>
            </a:r>
          </a:p>
          <a:p>
            <a:pPr lvl="1"/>
            <a:r>
              <a:rPr lang="en-US" dirty="0"/>
              <a:t>Hired by an actual employer to train for a job</a:t>
            </a:r>
          </a:p>
          <a:p>
            <a:pPr lvl="2"/>
            <a:r>
              <a:rPr lang="en-US" dirty="0"/>
              <a:t>The position must be full-time, permanent</a:t>
            </a:r>
          </a:p>
          <a:p>
            <a:pPr lvl="2"/>
            <a:r>
              <a:rPr lang="en-US" dirty="0"/>
              <a:t>Must be better than entry level and paying at least $13.87 or $14.37/hour for adults/dislocated workers and $10/hour for youth</a:t>
            </a:r>
          </a:p>
          <a:p>
            <a:pPr lvl="2"/>
            <a:r>
              <a:rPr lang="en-US" dirty="0"/>
              <a:t>WIOA funding reimburses the employer for up to half the participant’s salary during the training period</a:t>
            </a:r>
          </a:p>
        </p:txBody>
      </p:sp>
    </p:spTree>
    <p:extLst>
      <p:ext uri="{BB962C8B-B14F-4D97-AF65-F5344CB8AC3E}">
        <p14:creationId xmlns:p14="http://schemas.microsoft.com/office/powerpoint/2010/main" val="516891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Workforce Innovation &amp; Opportunity Act (WIOA)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be eligible for programs, all participants must:</a:t>
            </a:r>
          </a:p>
          <a:p>
            <a:pPr lvl="1"/>
            <a:r>
              <a:rPr lang="en-US" dirty="0"/>
              <a:t>Be U.S. Citizens</a:t>
            </a:r>
          </a:p>
          <a:p>
            <a:pPr lvl="2"/>
            <a:r>
              <a:rPr lang="en-US" dirty="0"/>
              <a:t>We will collect a copy of the participant’s Social Security Card and birth certificate, as well as an unexpired photo ID/driver’s license</a:t>
            </a:r>
          </a:p>
          <a:p>
            <a:pPr lvl="1"/>
            <a:r>
              <a:rPr lang="en-US" dirty="0"/>
              <a:t>Males must be registered for Selective Services if over age 18</a:t>
            </a:r>
          </a:p>
          <a:p>
            <a:pPr lvl="1"/>
            <a:r>
              <a:rPr lang="en-US" dirty="0"/>
              <a:t>Youth participants who have completed high school must present a copy of their high school diploma</a:t>
            </a:r>
          </a:p>
          <a:p>
            <a:pPr lvl="1"/>
            <a:r>
              <a:rPr lang="en-US" dirty="0"/>
              <a:t>Provide verification of any disabilities indicated</a:t>
            </a:r>
          </a:p>
          <a:p>
            <a:pPr lvl="1"/>
            <a:r>
              <a:rPr lang="en-US" dirty="0"/>
              <a:t>Provide verification of any benefits received from DHS</a:t>
            </a:r>
          </a:p>
        </p:txBody>
      </p:sp>
    </p:spTree>
    <p:extLst>
      <p:ext uri="{BB962C8B-B14F-4D97-AF65-F5344CB8AC3E}">
        <p14:creationId xmlns:p14="http://schemas.microsoft.com/office/powerpoint/2010/main" val="928757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can find us:</a:t>
            </a:r>
          </a:p>
          <a:p>
            <a:pPr lvl="1"/>
            <a:r>
              <a:rPr lang="en-US" dirty="0"/>
              <a:t>Online: www.pacareerlink.pa.gov</a:t>
            </a:r>
          </a:p>
          <a:p>
            <a:pPr lvl="1"/>
            <a:r>
              <a:rPr lang="en-US" dirty="0"/>
              <a:t>Facebook: PA </a:t>
            </a:r>
            <a:r>
              <a:rPr lang="en-US" dirty="0" err="1"/>
              <a:t>CareerLink</a:t>
            </a:r>
            <a:r>
              <a:rPr lang="en-US" dirty="0"/>
              <a:t> Huntingdon County</a:t>
            </a:r>
          </a:p>
          <a:p>
            <a:pPr lvl="1"/>
            <a:r>
              <a:rPr lang="en-US" dirty="0"/>
              <a:t>Twitter: </a:t>
            </a:r>
            <a:r>
              <a:rPr lang="en-US" dirty="0" err="1"/>
              <a:t>PACLHuntingdon</a:t>
            </a:r>
            <a:endParaRPr lang="en-US" dirty="0"/>
          </a:p>
          <a:p>
            <a:pPr lvl="1"/>
            <a:r>
              <a:rPr lang="en-US" dirty="0"/>
              <a:t>Instagram: </a:t>
            </a:r>
            <a:r>
              <a:rPr lang="en-US" dirty="0" err="1"/>
              <a:t>pacareerlinkhuntingdon</a:t>
            </a:r>
            <a:endParaRPr lang="en-US" dirty="0"/>
          </a:p>
          <a:p>
            <a:pPr lvl="1"/>
            <a:r>
              <a:rPr lang="en-US" dirty="0"/>
              <a:t>YouTube: PA </a:t>
            </a:r>
            <a:r>
              <a:rPr lang="en-US" dirty="0" err="1"/>
              <a:t>CareerLink</a:t>
            </a:r>
            <a:r>
              <a:rPr lang="en-US" dirty="0"/>
              <a:t> Huntingdon</a:t>
            </a:r>
          </a:p>
        </p:txBody>
      </p:sp>
    </p:spTree>
    <p:extLst>
      <p:ext uri="{BB962C8B-B14F-4D97-AF65-F5344CB8AC3E}">
        <p14:creationId xmlns:p14="http://schemas.microsoft.com/office/powerpoint/2010/main" val="468399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CareerLink</a:t>
            </a:r>
            <a:r>
              <a:rPr lang="en-US" dirty="0" smtClean="0"/>
              <a:t>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CareerLink</a:t>
            </a:r>
            <a:r>
              <a:rPr lang="en-US" dirty="0" smtClean="0"/>
              <a:t> is a “One-Stop” Job Center</a:t>
            </a:r>
          </a:p>
          <a:p>
            <a:pPr lvl="1"/>
            <a:r>
              <a:rPr lang="en-US" dirty="0" smtClean="0"/>
              <a:t>We provide job search services, career planning, resume assistance, and training services for a variety of clients.</a:t>
            </a:r>
          </a:p>
          <a:p>
            <a:r>
              <a:rPr lang="en-US" dirty="0" smtClean="0"/>
              <a:t>Our mission is to enhance economic development through the provision of quality customer services included assisted or self-directed employment services, training opportunities, and resources empowering our customers to make informed decisions.</a:t>
            </a:r>
          </a:p>
          <a:p>
            <a:r>
              <a:rPr lang="en-US" dirty="0" smtClean="0"/>
              <a:t>Our vision is that we are a cooperative effort to provide one stop delivery of career services to job seekers, employers, and other interested individuals.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1030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partners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PA Department of Labor &amp; Industry Bureau of Workforce Partner Operations</a:t>
            </a:r>
          </a:p>
          <a:p>
            <a:pPr lvl="1"/>
            <a:r>
              <a:rPr lang="en-US" dirty="0" smtClean="0"/>
              <a:t>Veterans Services</a:t>
            </a:r>
          </a:p>
          <a:p>
            <a:pPr lvl="1"/>
            <a:r>
              <a:rPr lang="en-US" dirty="0" smtClean="0"/>
              <a:t>Trade Programs/Rapid Response</a:t>
            </a:r>
          </a:p>
          <a:p>
            <a:pPr lvl="1"/>
            <a:r>
              <a:rPr lang="en-US" dirty="0" smtClean="0"/>
              <a:t>RESEA program</a:t>
            </a:r>
          </a:p>
          <a:p>
            <a:pPr lvl="1"/>
            <a:r>
              <a:rPr lang="en-US" dirty="0" smtClean="0"/>
              <a:t>Job orders/employer services</a:t>
            </a:r>
          </a:p>
          <a:p>
            <a:r>
              <a:rPr lang="en-US" dirty="0" smtClean="0"/>
              <a:t>Office of Vocational Rehabilitation (OVR)</a:t>
            </a:r>
          </a:p>
          <a:p>
            <a:pPr lvl="1"/>
            <a:r>
              <a:rPr lang="en-US" dirty="0" smtClean="0"/>
              <a:t>Provides employment and training assistance for persons living with disabilities.</a:t>
            </a:r>
          </a:p>
          <a:p>
            <a:pPr lvl="2"/>
            <a:r>
              <a:rPr lang="en-US" dirty="0" smtClean="0"/>
              <a:t>This also includes the Bureau of Blind and Visual Services and services for individuals who are deaf or hard of hearing.</a:t>
            </a:r>
          </a:p>
          <a:p>
            <a:pPr lvl="1"/>
            <a:r>
              <a:rPr lang="en-US" dirty="0" smtClean="0"/>
              <a:t>The disability may either be physical or mental health-related.</a:t>
            </a:r>
          </a:p>
          <a:p>
            <a:pPr lvl="2"/>
            <a:r>
              <a:rPr lang="en-US" dirty="0" smtClean="0"/>
              <a:t>Participants can self-refer on the </a:t>
            </a:r>
            <a:r>
              <a:rPr lang="en-US" dirty="0" err="1" smtClean="0"/>
              <a:t>CareerLink</a:t>
            </a:r>
            <a:r>
              <a:rPr lang="en-US" dirty="0" smtClean="0"/>
              <a:t> website.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3299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partners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Bureau of Unemployment Compensation</a:t>
            </a:r>
          </a:p>
          <a:p>
            <a:pPr lvl="1"/>
            <a:r>
              <a:rPr lang="en-US" dirty="0" smtClean="0"/>
              <a:t>www.uc.pa.gov</a:t>
            </a:r>
          </a:p>
          <a:p>
            <a:r>
              <a:rPr lang="en-US" dirty="0" smtClean="0"/>
              <a:t>Department of Human Services</a:t>
            </a:r>
          </a:p>
          <a:p>
            <a:pPr lvl="1"/>
            <a:r>
              <a:rPr lang="en-US" dirty="0" smtClean="0"/>
              <a:t>Colloquially referred to as the County Assistance Office</a:t>
            </a:r>
          </a:p>
          <a:p>
            <a:r>
              <a:rPr lang="en-US" dirty="0" smtClean="0"/>
              <a:t>Employment &amp; Training Inc.</a:t>
            </a:r>
          </a:p>
          <a:p>
            <a:pPr lvl="1"/>
            <a:r>
              <a:rPr lang="en-US" dirty="0" smtClean="0"/>
              <a:t>Medical Access Transportation Program (MATP)</a:t>
            </a:r>
          </a:p>
          <a:p>
            <a:pPr lvl="2"/>
            <a:r>
              <a:rPr lang="en-US" dirty="0" smtClean="0"/>
              <a:t>Offering mileage reimbursement or van transportation for Medical Access eligible clients.</a:t>
            </a:r>
          </a:p>
          <a:p>
            <a:pPr lvl="1"/>
            <a:r>
              <a:rPr lang="en-US" dirty="0" smtClean="0"/>
              <a:t>Adult Education services</a:t>
            </a:r>
          </a:p>
          <a:p>
            <a:pPr lvl="2"/>
            <a:r>
              <a:rPr lang="en-US" dirty="0" smtClean="0"/>
              <a:t>High school equivalency/brush-up services</a:t>
            </a:r>
          </a:p>
          <a:p>
            <a:pPr lvl="3"/>
            <a:r>
              <a:rPr lang="en-US" dirty="0" smtClean="0"/>
              <a:t>GED/</a:t>
            </a:r>
            <a:r>
              <a:rPr lang="en-US" dirty="0" err="1" smtClean="0"/>
              <a:t>HiSET</a:t>
            </a:r>
            <a:r>
              <a:rPr lang="en-US" dirty="0" smtClean="0"/>
              <a:t> preparation, free of charge</a:t>
            </a:r>
          </a:p>
          <a:p>
            <a:pPr lvl="3"/>
            <a:r>
              <a:rPr lang="en-US" dirty="0" smtClean="0"/>
              <a:t>Academic brush-up for continuing education</a:t>
            </a:r>
          </a:p>
        </p:txBody>
      </p:sp>
    </p:spTree>
    <p:extLst>
      <p:ext uri="{BB962C8B-B14F-4D97-AF65-F5344CB8AC3E}">
        <p14:creationId xmlns:p14="http://schemas.microsoft.com/office/powerpoint/2010/main" val="2092016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partners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Huntingdon County Child &amp; Adult Development Corp.</a:t>
            </a:r>
          </a:p>
          <a:p>
            <a:pPr lvl="1"/>
            <a:r>
              <a:rPr lang="en-US" dirty="0" smtClean="0"/>
              <a:t>Adult Education</a:t>
            </a:r>
          </a:p>
          <a:p>
            <a:pPr lvl="2"/>
            <a:r>
              <a:rPr lang="en-US" dirty="0"/>
              <a:t>High school equivalency/brush-up services</a:t>
            </a:r>
          </a:p>
          <a:p>
            <a:pPr lvl="3"/>
            <a:r>
              <a:rPr lang="en-US" dirty="0"/>
              <a:t>GED/</a:t>
            </a:r>
            <a:r>
              <a:rPr lang="en-US" dirty="0" err="1"/>
              <a:t>HiSET</a:t>
            </a:r>
            <a:r>
              <a:rPr lang="en-US" dirty="0"/>
              <a:t> preparation, free of charge</a:t>
            </a:r>
          </a:p>
          <a:p>
            <a:pPr lvl="3"/>
            <a:r>
              <a:rPr lang="en-US" dirty="0"/>
              <a:t>Academic brush-up for continuing education</a:t>
            </a:r>
          </a:p>
          <a:p>
            <a:pPr lvl="1"/>
            <a:r>
              <a:rPr lang="en-US" dirty="0" smtClean="0"/>
              <a:t>EARN (Employment, Advancement, and Retention Network)</a:t>
            </a:r>
          </a:p>
          <a:p>
            <a:pPr lvl="2"/>
            <a:r>
              <a:rPr lang="en-US" dirty="0" smtClean="0"/>
              <a:t>Job placement, retention, and advancement services for participants receiving cash from the Department of Human Services</a:t>
            </a:r>
          </a:p>
          <a:p>
            <a:pPr lvl="2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21027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partners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Idemia</a:t>
            </a:r>
            <a:endParaRPr lang="en-US" dirty="0" smtClean="0"/>
          </a:p>
          <a:p>
            <a:pPr lvl="1"/>
            <a:r>
              <a:rPr lang="en-US" dirty="0" smtClean="0"/>
              <a:t>Fingerprinting </a:t>
            </a:r>
          </a:p>
          <a:p>
            <a:pPr lvl="1"/>
            <a:r>
              <a:rPr lang="en-US" dirty="0" smtClean="0"/>
              <a:t>Indentogo.com</a:t>
            </a:r>
          </a:p>
          <a:p>
            <a:pPr lvl="1"/>
            <a:r>
              <a:rPr lang="en-US" dirty="0" smtClean="0"/>
              <a:t>Employer will provide a code</a:t>
            </a:r>
          </a:p>
          <a:p>
            <a:pPr lvl="1"/>
            <a:r>
              <a:rPr lang="en-US" dirty="0" smtClean="0"/>
              <a:t>You will be asked to provide a valid photo ID and have an acceptable form of payment</a:t>
            </a:r>
          </a:p>
        </p:txBody>
      </p:sp>
    </p:spTree>
    <p:extLst>
      <p:ext uri="{BB962C8B-B14F-4D97-AF65-F5344CB8AC3E}">
        <p14:creationId xmlns:p14="http://schemas.microsoft.com/office/powerpoint/2010/main" val="1083935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Career Resource Center</a:t>
            </a:r>
          </a:p>
          <a:p>
            <a:pPr lvl="1"/>
            <a:r>
              <a:rPr lang="en-US" dirty="0" smtClean="0"/>
              <a:t>Computers </a:t>
            </a:r>
            <a:r>
              <a:rPr lang="en-US" dirty="0"/>
              <a:t>for job searching, job applications, creating resumes and cover letters, as well as checking email and general Internet access</a:t>
            </a:r>
          </a:p>
          <a:p>
            <a:pPr lvl="1"/>
            <a:r>
              <a:rPr lang="en-US" dirty="0"/>
              <a:t>Specialized computer services – ZOOM &amp; JAWS, adjustable desks, adaptive keyboard, and mouse</a:t>
            </a:r>
          </a:p>
          <a:p>
            <a:pPr lvl="1"/>
            <a:r>
              <a:rPr lang="en-US" dirty="0"/>
              <a:t>TTY phone</a:t>
            </a:r>
          </a:p>
          <a:p>
            <a:pPr lvl="1"/>
            <a:r>
              <a:rPr lang="en-US" dirty="0"/>
              <a:t>Employment fax services</a:t>
            </a:r>
          </a:p>
          <a:p>
            <a:pPr lvl="1"/>
            <a:r>
              <a:rPr lang="en-US" i="1" dirty="0"/>
              <a:t>The Daily News</a:t>
            </a:r>
          </a:p>
          <a:p>
            <a:pPr lvl="1"/>
            <a:r>
              <a:rPr lang="en-US" dirty="0"/>
              <a:t>Community service information</a:t>
            </a:r>
          </a:p>
          <a:p>
            <a:pPr lvl="1"/>
            <a:r>
              <a:rPr lang="en-US" dirty="0"/>
              <a:t>Community resources brochures</a:t>
            </a:r>
          </a:p>
          <a:p>
            <a:pPr lvl="1"/>
            <a:r>
              <a:rPr lang="en-US" dirty="0"/>
              <a:t>Events calendar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88120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Resumes</a:t>
            </a:r>
          </a:p>
          <a:p>
            <a:pPr lvl="1"/>
            <a:r>
              <a:rPr lang="en-US" dirty="0"/>
              <a:t>Our career counselors can help with resume updates</a:t>
            </a:r>
          </a:p>
          <a:p>
            <a:pPr lvl="1"/>
            <a:r>
              <a:rPr lang="en-US" dirty="0"/>
              <a:t>We can provide up to 10 copies of your resume on high-quality resume paper</a:t>
            </a:r>
          </a:p>
          <a:p>
            <a:r>
              <a:rPr lang="en-US" dirty="0"/>
              <a:t>Mock </a:t>
            </a:r>
            <a:r>
              <a:rPr lang="en-US" dirty="0" smtClean="0"/>
              <a:t>Interviews</a:t>
            </a:r>
          </a:p>
          <a:p>
            <a:r>
              <a:rPr lang="en-US" dirty="0"/>
              <a:t>Workshops</a:t>
            </a:r>
          </a:p>
          <a:p>
            <a:pPr lvl="1"/>
            <a:r>
              <a:rPr lang="en-US" dirty="0"/>
              <a:t>Free workshops</a:t>
            </a:r>
          </a:p>
          <a:p>
            <a:pPr lvl="1"/>
            <a:r>
              <a:rPr lang="en-US" dirty="0"/>
              <a:t>Live workshops currently being offered weekly via Zoom</a:t>
            </a:r>
          </a:p>
          <a:p>
            <a:pPr lvl="1"/>
            <a:r>
              <a:rPr lang="en-US" dirty="0"/>
              <a:t>You can attend as many as you want!</a:t>
            </a:r>
          </a:p>
          <a:p>
            <a:pPr lvl="1"/>
            <a:r>
              <a:rPr lang="en-US" dirty="0"/>
              <a:t>Workshops can be attended at any </a:t>
            </a:r>
            <a:r>
              <a:rPr lang="en-US" dirty="0" err="1"/>
              <a:t>CareerLink</a:t>
            </a:r>
            <a:endParaRPr lang="en-US" dirty="0"/>
          </a:p>
          <a:p>
            <a:pPr lvl="1"/>
            <a:r>
              <a:rPr lang="en-US" dirty="0"/>
              <a:t>Recorded workshops available on Facebook and YouTube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6486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Workforce Innovation &amp; Opportunity Act (WIOA)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Programs for adults, dislocated workers, and youth</a:t>
            </a:r>
          </a:p>
          <a:p>
            <a:pPr lvl="1"/>
            <a:r>
              <a:rPr lang="en-US" dirty="0"/>
              <a:t>WIOA Youth services</a:t>
            </a:r>
          </a:p>
          <a:p>
            <a:pPr lvl="2"/>
            <a:r>
              <a:rPr lang="en-US" dirty="0"/>
              <a:t>Available to any youth who is over 15 and under 25</a:t>
            </a:r>
          </a:p>
          <a:p>
            <a:pPr lvl="2"/>
            <a:r>
              <a:rPr lang="en-US" dirty="0"/>
              <a:t>Youth must no longer be enrolled in an educational program</a:t>
            </a:r>
          </a:p>
          <a:p>
            <a:pPr lvl="2"/>
            <a:r>
              <a:rPr lang="en-US" dirty="0"/>
              <a:t>Youth must have a barrier to employment</a:t>
            </a:r>
          </a:p>
          <a:p>
            <a:pPr lvl="3"/>
            <a:r>
              <a:rPr lang="en-US" dirty="0"/>
              <a:t>Living with a disability</a:t>
            </a:r>
          </a:p>
          <a:p>
            <a:pPr lvl="3"/>
            <a:r>
              <a:rPr lang="en-US" dirty="0"/>
              <a:t>Criminal justice involvement</a:t>
            </a:r>
          </a:p>
          <a:p>
            <a:pPr lvl="3"/>
            <a:r>
              <a:rPr lang="en-US" dirty="0"/>
              <a:t>Pregnant/parenting</a:t>
            </a:r>
          </a:p>
          <a:p>
            <a:pPr lvl="3"/>
            <a:r>
              <a:rPr lang="en-US" dirty="0"/>
              <a:t>Homeless/Foster Care/Runaway</a:t>
            </a:r>
          </a:p>
          <a:p>
            <a:pPr lvl="3"/>
            <a:r>
              <a:rPr lang="en-US" dirty="0"/>
              <a:t>High school drop out</a:t>
            </a:r>
          </a:p>
          <a:p>
            <a:pPr lvl="3"/>
            <a:r>
              <a:rPr lang="en-US" dirty="0"/>
              <a:t>Low income</a:t>
            </a:r>
          </a:p>
        </p:txBody>
      </p:sp>
    </p:spTree>
    <p:extLst>
      <p:ext uri="{BB962C8B-B14F-4D97-AF65-F5344CB8AC3E}">
        <p14:creationId xmlns:p14="http://schemas.microsoft.com/office/powerpoint/2010/main" val="1712412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B36E0D05-787B-4C61-8268-2D6C1FBEDA3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Celestial</Template>
  <TotalTime>71</TotalTime>
  <Words>1113</Words>
  <Application>Microsoft Office PowerPoint</Application>
  <PresentationFormat>Widescreen</PresentationFormat>
  <Paragraphs>146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Celestial</vt:lpstr>
      <vt:lpstr>PA CareerLink Services for Youth in Transition</vt:lpstr>
      <vt:lpstr>CareerLink Overview</vt:lpstr>
      <vt:lpstr>Our partners</vt:lpstr>
      <vt:lpstr>Our partners</vt:lpstr>
      <vt:lpstr>Our partners</vt:lpstr>
      <vt:lpstr>Our partners</vt:lpstr>
      <vt:lpstr>Our Services</vt:lpstr>
      <vt:lpstr>Our Services</vt:lpstr>
      <vt:lpstr>Workforce Innovation &amp; Opportunity Act (WIOA)</vt:lpstr>
      <vt:lpstr>Workforce Innovation &amp; Opportunity Act (WIOA)</vt:lpstr>
      <vt:lpstr>Workforce Innovation &amp; Opportunity Act (WIOA)</vt:lpstr>
      <vt:lpstr>Workforce Innovation &amp; Opportunity Act (WIOA)</vt:lpstr>
      <vt:lpstr>Workforce Innovation &amp; Opportunity Act (WIOA)</vt:lpstr>
      <vt:lpstr>Workforce Innovation &amp; Opportunity Act (WIOA)</vt:lpstr>
      <vt:lpstr>Workforce Innovation &amp; Opportunity Act (WIOA)</vt:lpstr>
      <vt:lpstr>Workforce Innovation &amp; Opportunity Act (WIOA)</vt:lpstr>
      <vt:lpstr>Workforce Innovation &amp; Opportunity Act (WIOA)</vt:lpstr>
      <vt:lpstr>Contact Information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 CareerLink Services for Youth in Transition</dc:title>
  <dc:creator>cprice@emp-trng.org</dc:creator>
  <cp:lastModifiedBy>cprice@emp-trng.org</cp:lastModifiedBy>
  <cp:revision>5</cp:revision>
  <dcterms:created xsi:type="dcterms:W3CDTF">2021-02-01T17:23:20Z</dcterms:created>
  <dcterms:modified xsi:type="dcterms:W3CDTF">2021-02-09T19:40:59Z</dcterms:modified>
</cp:coreProperties>
</file>