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80" r:id="rId8"/>
    <p:sldId id="281" r:id="rId9"/>
    <p:sldId id="282" r:id="rId10"/>
    <p:sldId id="262" r:id="rId11"/>
    <p:sldId id="263" r:id="rId12"/>
    <p:sldId id="265" r:id="rId13"/>
    <p:sldId id="266" r:id="rId14"/>
    <p:sldId id="264" r:id="rId15"/>
    <p:sldId id="272" r:id="rId16"/>
    <p:sldId id="267" r:id="rId17"/>
    <p:sldId id="273" r:id="rId18"/>
    <p:sldId id="268" r:id="rId19"/>
    <p:sldId id="274" r:id="rId20"/>
    <p:sldId id="269" r:id="rId21"/>
    <p:sldId id="271" r:id="rId22"/>
    <p:sldId id="283" r:id="rId23"/>
    <p:sldId id="276" r:id="rId24"/>
    <p:sldId id="284" r:id="rId25"/>
    <p:sldId id="275" r:id="rId26"/>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3" d="100"/>
          <a:sy n="83" d="100"/>
        </p:scale>
        <p:origin x="686" y="67"/>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13" tIns="46657" rIns="93313" bIns="46657" rtlCol="0"/>
          <a:lstStyle>
            <a:lvl1pPr algn="l">
              <a:defRPr sz="1200"/>
            </a:lvl1pPr>
          </a:lstStyle>
          <a:p>
            <a:endParaRPr lang="en-US" dirty="0"/>
          </a:p>
        </p:txBody>
      </p:sp>
      <p:sp>
        <p:nvSpPr>
          <p:cNvPr id="3" name="Date Placeholder 2"/>
          <p:cNvSpPr>
            <a:spLocks noGrp="1"/>
          </p:cNvSpPr>
          <p:nvPr>
            <p:ph type="dt" idx="1"/>
          </p:nvPr>
        </p:nvSpPr>
        <p:spPr>
          <a:xfrm>
            <a:off x="3978133" y="0"/>
            <a:ext cx="3043343" cy="467072"/>
          </a:xfrm>
          <a:prstGeom prst="rect">
            <a:avLst/>
          </a:prstGeom>
        </p:spPr>
        <p:txBody>
          <a:bodyPr vert="horz" lIns="93313" tIns="46657" rIns="93313" bIns="46657" rtlCol="0"/>
          <a:lstStyle>
            <a:lvl1pPr algn="r">
              <a:defRPr sz="1200"/>
            </a:lvl1pPr>
          </a:lstStyle>
          <a:p>
            <a:fld id="{6F668EA0-2436-4297-8779-167F1E3A5799}" type="datetimeFigureOut">
              <a:rPr lang="en-US" smtClean="0"/>
              <a:t>10/20/2020</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3" tIns="46657" rIns="93313" bIns="46657"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13" tIns="46657" rIns="93313" bIns="46657"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1"/>
            <a:ext cx="3043343" cy="467071"/>
          </a:xfrm>
          <a:prstGeom prst="rect">
            <a:avLst/>
          </a:prstGeom>
        </p:spPr>
        <p:txBody>
          <a:bodyPr vert="horz" lIns="93313" tIns="46657" rIns="93313" bIns="4665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31"/>
            <a:ext cx="3043343" cy="467071"/>
          </a:xfrm>
          <a:prstGeom prst="rect">
            <a:avLst/>
          </a:prstGeom>
        </p:spPr>
        <p:txBody>
          <a:bodyPr vert="horz" lIns="93313" tIns="46657" rIns="93313" bIns="46657" rtlCol="0" anchor="b"/>
          <a:lstStyle>
            <a:lvl1pPr algn="r">
              <a:defRPr sz="1200"/>
            </a:lvl1pPr>
          </a:lstStyle>
          <a:p>
            <a:fld id="{B4989A91-E54F-4F7C-A086-A1799D891353}" type="slidenum">
              <a:rPr lang="en-US" smtClean="0"/>
              <a:t>‹#›</a:t>
            </a:fld>
            <a:endParaRPr lang="en-US" dirty="0"/>
          </a:p>
        </p:txBody>
      </p:sp>
    </p:spTree>
    <p:extLst>
      <p:ext uri="{BB962C8B-B14F-4D97-AF65-F5344CB8AC3E}">
        <p14:creationId xmlns:p14="http://schemas.microsoft.com/office/powerpoint/2010/main" val="3737515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989A91-E54F-4F7C-A086-A1799D891353}" type="slidenum">
              <a:rPr lang="en-US" smtClean="0"/>
              <a:t>1</a:t>
            </a:fld>
            <a:endParaRPr lang="en-US" dirty="0"/>
          </a:p>
        </p:txBody>
      </p:sp>
    </p:spTree>
    <p:extLst>
      <p:ext uri="{BB962C8B-B14F-4D97-AF65-F5344CB8AC3E}">
        <p14:creationId xmlns:p14="http://schemas.microsoft.com/office/powerpoint/2010/main" val="2983775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989A91-E54F-4F7C-A086-A1799D891353}" type="slidenum">
              <a:rPr lang="en-US" smtClean="0"/>
              <a:t>10</a:t>
            </a:fld>
            <a:endParaRPr lang="en-US" dirty="0"/>
          </a:p>
        </p:txBody>
      </p:sp>
    </p:spTree>
    <p:extLst>
      <p:ext uri="{BB962C8B-B14F-4D97-AF65-F5344CB8AC3E}">
        <p14:creationId xmlns:p14="http://schemas.microsoft.com/office/powerpoint/2010/main" val="1925326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989A91-E54F-4F7C-A086-A1799D891353}" type="slidenum">
              <a:rPr lang="en-US" smtClean="0"/>
              <a:t>11</a:t>
            </a:fld>
            <a:endParaRPr lang="en-US" dirty="0"/>
          </a:p>
        </p:txBody>
      </p:sp>
    </p:spTree>
    <p:extLst>
      <p:ext uri="{BB962C8B-B14F-4D97-AF65-F5344CB8AC3E}">
        <p14:creationId xmlns:p14="http://schemas.microsoft.com/office/powerpoint/2010/main" val="3979493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989A91-E54F-4F7C-A086-A1799D891353}" type="slidenum">
              <a:rPr lang="en-US" smtClean="0"/>
              <a:t>12</a:t>
            </a:fld>
            <a:endParaRPr lang="en-US" dirty="0"/>
          </a:p>
        </p:txBody>
      </p:sp>
    </p:spTree>
    <p:extLst>
      <p:ext uri="{BB962C8B-B14F-4D97-AF65-F5344CB8AC3E}">
        <p14:creationId xmlns:p14="http://schemas.microsoft.com/office/powerpoint/2010/main" val="4096156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989A91-E54F-4F7C-A086-A1799D891353}" type="slidenum">
              <a:rPr lang="en-US" smtClean="0"/>
              <a:t>13</a:t>
            </a:fld>
            <a:endParaRPr lang="en-US" dirty="0"/>
          </a:p>
        </p:txBody>
      </p:sp>
    </p:spTree>
    <p:extLst>
      <p:ext uri="{BB962C8B-B14F-4D97-AF65-F5344CB8AC3E}">
        <p14:creationId xmlns:p14="http://schemas.microsoft.com/office/powerpoint/2010/main" val="1667072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989A91-E54F-4F7C-A086-A1799D891353}" type="slidenum">
              <a:rPr lang="en-US" smtClean="0"/>
              <a:t>14</a:t>
            </a:fld>
            <a:endParaRPr lang="en-US" dirty="0"/>
          </a:p>
        </p:txBody>
      </p:sp>
    </p:spTree>
    <p:extLst>
      <p:ext uri="{BB962C8B-B14F-4D97-AF65-F5344CB8AC3E}">
        <p14:creationId xmlns:p14="http://schemas.microsoft.com/office/powerpoint/2010/main" val="2183858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989A91-E54F-4F7C-A086-A1799D891353}" type="slidenum">
              <a:rPr lang="en-US" smtClean="0"/>
              <a:t>15</a:t>
            </a:fld>
            <a:endParaRPr lang="en-US" dirty="0"/>
          </a:p>
        </p:txBody>
      </p:sp>
    </p:spTree>
    <p:extLst>
      <p:ext uri="{BB962C8B-B14F-4D97-AF65-F5344CB8AC3E}">
        <p14:creationId xmlns:p14="http://schemas.microsoft.com/office/powerpoint/2010/main" val="1599136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989A91-E54F-4F7C-A086-A1799D891353}" type="slidenum">
              <a:rPr lang="en-US" smtClean="0"/>
              <a:t>16</a:t>
            </a:fld>
            <a:endParaRPr lang="en-US" dirty="0"/>
          </a:p>
        </p:txBody>
      </p:sp>
    </p:spTree>
    <p:extLst>
      <p:ext uri="{BB962C8B-B14F-4D97-AF65-F5344CB8AC3E}">
        <p14:creationId xmlns:p14="http://schemas.microsoft.com/office/powerpoint/2010/main" val="1001393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989A91-E54F-4F7C-A086-A1799D891353}" type="slidenum">
              <a:rPr lang="en-US" smtClean="0"/>
              <a:t>17</a:t>
            </a:fld>
            <a:endParaRPr lang="en-US" dirty="0"/>
          </a:p>
        </p:txBody>
      </p:sp>
    </p:spTree>
    <p:extLst>
      <p:ext uri="{BB962C8B-B14F-4D97-AF65-F5344CB8AC3E}">
        <p14:creationId xmlns:p14="http://schemas.microsoft.com/office/powerpoint/2010/main" val="3132379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989A91-E54F-4F7C-A086-A1799D891353}" type="slidenum">
              <a:rPr lang="en-US" smtClean="0"/>
              <a:t>18</a:t>
            </a:fld>
            <a:endParaRPr lang="en-US" dirty="0"/>
          </a:p>
        </p:txBody>
      </p:sp>
    </p:spTree>
    <p:extLst>
      <p:ext uri="{BB962C8B-B14F-4D97-AF65-F5344CB8AC3E}">
        <p14:creationId xmlns:p14="http://schemas.microsoft.com/office/powerpoint/2010/main" val="835950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989A91-E54F-4F7C-A086-A1799D891353}" type="slidenum">
              <a:rPr lang="en-US" smtClean="0"/>
              <a:t>19</a:t>
            </a:fld>
            <a:endParaRPr lang="en-US" dirty="0"/>
          </a:p>
        </p:txBody>
      </p:sp>
    </p:spTree>
    <p:extLst>
      <p:ext uri="{BB962C8B-B14F-4D97-AF65-F5344CB8AC3E}">
        <p14:creationId xmlns:p14="http://schemas.microsoft.com/office/powerpoint/2010/main" val="42341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989A91-E54F-4F7C-A086-A1799D891353}" type="slidenum">
              <a:rPr lang="en-US" smtClean="0"/>
              <a:t>2</a:t>
            </a:fld>
            <a:endParaRPr lang="en-US" dirty="0"/>
          </a:p>
        </p:txBody>
      </p:sp>
    </p:spTree>
    <p:extLst>
      <p:ext uri="{BB962C8B-B14F-4D97-AF65-F5344CB8AC3E}">
        <p14:creationId xmlns:p14="http://schemas.microsoft.com/office/powerpoint/2010/main" val="1560619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989A91-E54F-4F7C-A086-A1799D891353}" type="slidenum">
              <a:rPr lang="en-US" smtClean="0"/>
              <a:t>20</a:t>
            </a:fld>
            <a:endParaRPr lang="en-US" dirty="0"/>
          </a:p>
        </p:txBody>
      </p:sp>
    </p:spTree>
    <p:extLst>
      <p:ext uri="{BB962C8B-B14F-4D97-AF65-F5344CB8AC3E}">
        <p14:creationId xmlns:p14="http://schemas.microsoft.com/office/powerpoint/2010/main" val="39009073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989A91-E54F-4F7C-A086-A1799D891353}" type="slidenum">
              <a:rPr lang="en-US" smtClean="0"/>
              <a:t>21</a:t>
            </a:fld>
            <a:endParaRPr lang="en-US" dirty="0"/>
          </a:p>
        </p:txBody>
      </p:sp>
    </p:spTree>
    <p:extLst>
      <p:ext uri="{BB962C8B-B14F-4D97-AF65-F5344CB8AC3E}">
        <p14:creationId xmlns:p14="http://schemas.microsoft.com/office/powerpoint/2010/main" val="15796095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989A91-E54F-4F7C-A086-A1799D891353}" type="slidenum">
              <a:rPr lang="en-US" smtClean="0"/>
              <a:t>22</a:t>
            </a:fld>
            <a:endParaRPr lang="en-US" dirty="0"/>
          </a:p>
        </p:txBody>
      </p:sp>
    </p:spTree>
    <p:extLst>
      <p:ext uri="{BB962C8B-B14F-4D97-AF65-F5344CB8AC3E}">
        <p14:creationId xmlns:p14="http://schemas.microsoft.com/office/powerpoint/2010/main" val="21698211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989A91-E54F-4F7C-A086-A1799D891353}" type="slidenum">
              <a:rPr lang="en-US" smtClean="0"/>
              <a:t>23</a:t>
            </a:fld>
            <a:endParaRPr lang="en-US" dirty="0"/>
          </a:p>
        </p:txBody>
      </p:sp>
    </p:spTree>
    <p:extLst>
      <p:ext uri="{BB962C8B-B14F-4D97-AF65-F5344CB8AC3E}">
        <p14:creationId xmlns:p14="http://schemas.microsoft.com/office/powerpoint/2010/main" val="2387897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989A91-E54F-4F7C-A086-A1799D891353}" type="slidenum">
              <a:rPr lang="en-US" smtClean="0"/>
              <a:t>24</a:t>
            </a:fld>
            <a:endParaRPr lang="en-US" dirty="0"/>
          </a:p>
        </p:txBody>
      </p:sp>
    </p:spTree>
    <p:extLst>
      <p:ext uri="{BB962C8B-B14F-4D97-AF65-F5344CB8AC3E}">
        <p14:creationId xmlns:p14="http://schemas.microsoft.com/office/powerpoint/2010/main" val="13022908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989A91-E54F-4F7C-A086-A1799D891353}" type="slidenum">
              <a:rPr lang="en-US" smtClean="0"/>
              <a:t>25</a:t>
            </a:fld>
            <a:endParaRPr lang="en-US" dirty="0"/>
          </a:p>
        </p:txBody>
      </p:sp>
    </p:spTree>
    <p:extLst>
      <p:ext uri="{BB962C8B-B14F-4D97-AF65-F5344CB8AC3E}">
        <p14:creationId xmlns:p14="http://schemas.microsoft.com/office/powerpoint/2010/main" val="1387267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989A91-E54F-4F7C-A086-A1799D891353}" type="slidenum">
              <a:rPr lang="en-US" smtClean="0"/>
              <a:t>3</a:t>
            </a:fld>
            <a:endParaRPr lang="en-US" dirty="0"/>
          </a:p>
        </p:txBody>
      </p:sp>
    </p:spTree>
    <p:extLst>
      <p:ext uri="{BB962C8B-B14F-4D97-AF65-F5344CB8AC3E}">
        <p14:creationId xmlns:p14="http://schemas.microsoft.com/office/powerpoint/2010/main" val="2770719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989A91-E54F-4F7C-A086-A1799D891353}" type="slidenum">
              <a:rPr lang="en-US" smtClean="0"/>
              <a:t>4</a:t>
            </a:fld>
            <a:endParaRPr lang="en-US" dirty="0"/>
          </a:p>
        </p:txBody>
      </p:sp>
    </p:spTree>
    <p:extLst>
      <p:ext uri="{BB962C8B-B14F-4D97-AF65-F5344CB8AC3E}">
        <p14:creationId xmlns:p14="http://schemas.microsoft.com/office/powerpoint/2010/main" val="1696815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989A91-E54F-4F7C-A086-A1799D891353}" type="slidenum">
              <a:rPr lang="en-US" smtClean="0"/>
              <a:t>5</a:t>
            </a:fld>
            <a:endParaRPr lang="en-US" dirty="0"/>
          </a:p>
        </p:txBody>
      </p:sp>
    </p:spTree>
    <p:extLst>
      <p:ext uri="{BB962C8B-B14F-4D97-AF65-F5344CB8AC3E}">
        <p14:creationId xmlns:p14="http://schemas.microsoft.com/office/powerpoint/2010/main" val="2283152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989A91-E54F-4F7C-A086-A1799D891353}" type="slidenum">
              <a:rPr lang="en-US" smtClean="0"/>
              <a:t>6</a:t>
            </a:fld>
            <a:endParaRPr lang="en-US" dirty="0"/>
          </a:p>
        </p:txBody>
      </p:sp>
    </p:spTree>
    <p:extLst>
      <p:ext uri="{BB962C8B-B14F-4D97-AF65-F5344CB8AC3E}">
        <p14:creationId xmlns:p14="http://schemas.microsoft.com/office/powerpoint/2010/main" val="438646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989A91-E54F-4F7C-A086-A1799D891353}" type="slidenum">
              <a:rPr lang="en-US" smtClean="0"/>
              <a:t>7</a:t>
            </a:fld>
            <a:endParaRPr lang="en-US" dirty="0"/>
          </a:p>
        </p:txBody>
      </p:sp>
    </p:spTree>
    <p:extLst>
      <p:ext uri="{BB962C8B-B14F-4D97-AF65-F5344CB8AC3E}">
        <p14:creationId xmlns:p14="http://schemas.microsoft.com/office/powerpoint/2010/main" val="3764116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989A91-E54F-4F7C-A086-A1799D891353}" type="slidenum">
              <a:rPr lang="en-US" smtClean="0"/>
              <a:t>8</a:t>
            </a:fld>
            <a:endParaRPr lang="en-US" dirty="0"/>
          </a:p>
        </p:txBody>
      </p:sp>
    </p:spTree>
    <p:extLst>
      <p:ext uri="{BB962C8B-B14F-4D97-AF65-F5344CB8AC3E}">
        <p14:creationId xmlns:p14="http://schemas.microsoft.com/office/powerpoint/2010/main" val="308703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989A91-E54F-4F7C-A086-A1799D891353}" type="slidenum">
              <a:rPr lang="en-US" smtClean="0"/>
              <a:t>9</a:t>
            </a:fld>
            <a:endParaRPr lang="en-US" dirty="0"/>
          </a:p>
        </p:txBody>
      </p:sp>
    </p:spTree>
    <p:extLst>
      <p:ext uri="{BB962C8B-B14F-4D97-AF65-F5344CB8AC3E}">
        <p14:creationId xmlns:p14="http://schemas.microsoft.com/office/powerpoint/2010/main" val="1935795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10/20/2020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pacareerzone.org/" TargetMode="External"/><Relationship Id="rId7" Type="http://schemas.openxmlformats.org/officeDocument/2006/relationships/hyperlink" Target="https://careerwise.minnstate.edu/careers/clusterSurvey"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pacer.org/transition/resource-library/publications/NPC-62.pdf" TargetMode="External"/><Relationship Id="rId5" Type="http://schemas.openxmlformats.org/officeDocument/2006/relationships/hyperlink" Target="https://www.onetonline.org/" TargetMode="External"/><Relationship Id="rId4" Type="http://schemas.openxmlformats.org/officeDocument/2006/relationships/hyperlink" Target="https://www.bls.gov/ooh/"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dli.pa.gov/Individuals/Disability-Services/ovr/Pages/default.aspx"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dhs.pa.gov/contact/DHS-Offices/Pages/ODP-Bureau%20of%20Autism%20Services.aspx" TargetMode="External"/><Relationship Id="rId5" Type="http://schemas.openxmlformats.org/officeDocument/2006/relationships/hyperlink" Target="https://cilcp.org/programs-services/" TargetMode="External"/><Relationship Id="rId4" Type="http://schemas.openxmlformats.org/officeDocument/2006/relationships/hyperlink" Target="https://www.dhs.pa.gov/providers/Providers/Pages/County-Mental-Health-System.aspx"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zoom.us/j/95790302310"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www.pealcenter.org/events"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tiu11.org/wp-content/uploads/2020/10/Local-Task-Force-Brochure-Updated-8-26-2020.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jpeg"/><Relationship Id="rId2" Type="http://schemas.openxmlformats.org/officeDocument/2006/relationships/notesSlide" Target="../notesSlides/notesSlide4.xml"/><Relationship Id="rId16"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6.jpeg"/><Relationship Id="rId10" Type="http://schemas.openxmlformats.org/officeDocument/2006/relationships/image" Target="../media/image11.gif"/><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7719" y="746760"/>
            <a:ext cx="9574485" cy="1082040"/>
          </a:xfrm>
        </p:spPr>
        <p:txBody>
          <a:bodyPr>
            <a:noAutofit/>
          </a:bodyPr>
          <a:lstStyle/>
          <a:p>
            <a:pPr algn="ctr"/>
            <a:r>
              <a:rPr lang="en-US" sz="7200" dirty="0" smtClean="0">
                <a:solidFill>
                  <a:schemeClr val="bg1"/>
                </a:solidFill>
              </a:rPr>
              <a:t>Transition 101</a:t>
            </a:r>
            <a:endParaRPr lang="en-US" sz="7200" dirty="0">
              <a:solidFill>
                <a:schemeClr val="bg1"/>
              </a:solidFill>
            </a:endParaRPr>
          </a:p>
        </p:txBody>
      </p:sp>
      <p:sp>
        <p:nvSpPr>
          <p:cNvPr id="3" name="Subtitle 2"/>
          <p:cNvSpPr>
            <a:spLocks noGrp="1"/>
          </p:cNvSpPr>
          <p:nvPr>
            <p:ph type="subTitle" idx="1"/>
          </p:nvPr>
        </p:nvSpPr>
        <p:spPr>
          <a:xfrm>
            <a:off x="370703" y="4955177"/>
            <a:ext cx="6400800" cy="1471750"/>
          </a:xfrm>
        </p:spPr>
        <p:txBody>
          <a:bodyPr/>
          <a:lstStyle/>
          <a:p>
            <a:pPr>
              <a:spcBef>
                <a:spcPts val="0"/>
              </a:spcBef>
              <a:spcAft>
                <a:spcPts val="0"/>
              </a:spcAft>
            </a:pPr>
            <a:r>
              <a:rPr lang="en-US" dirty="0">
                <a:solidFill>
                  <a:schemeClr val="tx1"/>
                </a:solidFill>
              </a:rPr>
              <a:t>Brian Kritzer</a:t>
            </a:r>
          </a:p>
          <a:p>
            <a:pPr>
              <a:spcBef>
                <a:spcPts val="0"/>
              </a:spcBef>
              <a:spcAft>
                <a:spcPts val="0"/>
              </a:spcAft>
            </a:pPr>
            <a:r>
              <a:rPr lang="en-US" dirty="0">
                <a:solidFill>
                  <a:schemeClr val="tx1"/>
                </a:solidFill>
              </a:rPr>
              <a:t>Educational </a:t>
            </a:r>
            <a:r>
              <a:rPr lang="en-US" dirty="0" smtClean="0">
                <a:solidFill>
                  <a:schemeClr val="tx1"/>
                </a:solidFill>
              </a:rPr>
              <a:t>Consultant, M. Ed.  </a:t>
            </a:r>
            <a:endParaRPr lang="en-US" dirty="0">
              <a:solidFill>
                <a:schemeClr val="tx1"/>
              </a:solidFill>
            </a:endParaRPr>
          </a:p>
          <a:p>
            <a:pPr>
              <a:spcBef>
                <a:spcPts val="0"/>
              </a:spcBef>
              <a:spcAft>
                <a:spcPts val="0"/>
              </a:spcAft>
            </a:pPr>
            <a:r>
              <a:rPr lang="en-US" dirty="0">
                <a:solidFill>
                  <a:schemeClr val="tx1"/>
                </a:solidFill>
              </a:rPr>
              <a:t>Tuscarora Intermediate Unit 11</a:t>
            </a:r>
          </a:p>
          <a:p>
            <a:pPr>
              <a:spcBef>
                <a:spcPts val="0"/>
              </a:spcBef>
              <a:spcAft>
                <a:spcPts val="0"/>
              </a:spcAft>
            </a:pPr>
            <a:r>
              <a:rPr lang="en-US" dirty="0">
                <a:solidFill>
                  <a:schemeClr val="tx1"/>
                </a:solidFill>
              </a:rPr>
              <a:t>bkritzer@tiu11.org </a:t>
            </a:r>
          </a:p>
          <a:p>
            <a:endParaRPr lang="en-US" dirty="0"/>
          </a:p>
        </p:txBody>
      </p:sp>
      <p:sp>
        <p:nvSpPr>
          <p:cNvPr id="4" name="TextBox 3"/>
          <p:cNvSpPr txBox="1"/>
          <p:nvPr/>
        </p:nvSpPr>
        <p:spPr>
          <a:xfrm>
            <a:off x="2516778" y="1950720"/>
            <a:ext cx="6479177" cy="523220"/>
          </a:xfrm>
          <a:prstGeom prst="rect">
            <a:avLst/>
          </a:prstGeom>
          <a:noFill/>
        </p:spPr>
        <p:txBody>
          <a:bodyPr wrap="square" rtlCol="0">
            <a:spAutoFit/>
          </a:bodyPr>
          <a:lstStyle/>
          <a:p>
            <a:pPr algn="ctr"/>
            <a:r>
              <a:rPr lang="en-US" sz="2800" u="sng" dirty="0" smtClean="0"/>
              <a:t>Your Plan</a:t>
            </a:r>
            <a:r>
              <a:rPr lang="en-US" sz="2800" dirty="0" smtClean="0"/>
              <a:t>, </a:t>
            </a:r>
            <a:r>
              <a:rPr lang="en-US" sz="2800" u="sng" dirty="0" smtClean="0"/>
              <a:t>Your Future</a:t>
            </a:r>
            <a:endParaRPr lang="en-US" sz="2800" u="sng" dirty="0"/>
          </a:p>
        </p:txBody>
      </p:sp>
      <p:pic>
        <p:nvPicPr>
          <p:cNvPr id="2050" name="Picture 2" descr="Bootstrapped Apparel - Inspiration | Einstein quotes, Wise quotes, Wisdom  qu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6755" y="3777238"/>
            <a:ext cx="2910898" cy="2910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8706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566" y="185298"/>
            <a:ext cx="8534400" cy="1507067"/>
          </a:xfrm>
        </p:spPr>
        <p:txBody>
          <a:bodyPr/>
          <a:lstStyle/>
          <a:p>
            <a:pPr algn="ctr"/>
            <a:r>
              <a:rPr lang="en-US" dirty="0" smtClean="0">
                <a:solidFill>
                  <a:schemeClr val="bg1"/>
                </a:solidFill>
              </a:rPr>
              <a:t>What Transition areas will the school help me with?</a:t>
            </a:r>
            <a:endParaRPr lang="en-US" dirty="0">
              <a:solidFill>
                <a:schemeClr val="bg1"/>
              </a:solidFill>
            </a:endParaRPr>
          </a:p>
        </p:txBody>
      </p:sp>
      <p:sp>
        <p:nvSpPr>
          <p:cNvPr id="3" name="Content Placeholder 2"/>
          <p:cNvSpPr>
            <a:spLocks noGrp="1"/>
          </p:cNvSpPr>
          <p:nvPr>
            <p:ph idx="1"/>
          </p:nvPr>
        </p:nvSpPr>
        <p:spPr>
          <a:xfrm>
            <a:off x="1198018" y="1552302"/>
            <a:ext cx="8534400" cy="4169229"/>
          </a:xfrm>
        </p:spPr>
        <p:txBody>
          <a:bodyPr>
            <a:normAutofit/>
          </a:bodyPr>
          <a:lstStyle/>
          <a:p>
            <a:r>
              <a:rPr lang="en-US" dirty="0" smtClean="0">
                <a:solidFill>
                  <a:schemeClr val="tx1"/>
                </a:solidFill>
              </a:rPr>
              <a:t>Within your Individualized Education Plan, you and your team, will look at three key areas:</a:t>
            </a:r>
          </a:p>
          <a:p>
            <a:pPr marL="0" indent="0">
              <a:buNone/>
            </a:pPr>
            <a:r>
              <a:rPr lang="en-US" dirty="0" smtClean="0">
                <a:solidFill>
                  <a:schemeClr val="tx1"/>
                </a:solidFill>
              </a:rPr>
              <a:t>		Post-Secondary Education</a:t>
            </a:r>
          </a:p>
          <a:p>
            <a:pPr marL="0" indent="0">
              <a:buNone/>
            </a:pPr>
            <a:r>
              <a:rPr lang="en-US" dirty="0" smtClean="0">
                <a:solidFill>
                  <a:schemeClr val="tx1"/>
                </a:solidFill>
              </a:rPr>
              <a:t>		Employment</a:t>
            </a:r>
            <a:endParaRPr lang="en-US" dirty="0">
              <a:solidFill>
                <a:schemeClr val="tx1"/>
              </a:solidFill>
            </a:endParaRPr>
          </a:p>
          <a:p>
            <a:pPr marL="0" indent="0">
              <a:buNone/>
            </a:pPr>
            <a:r>
              <a:rPr lang="en-US" dirty="0" smtClean="0">
                <a:solidFill>
                  <a:schemeClr val="tx1"/>
                </a:solidFill>
              </a:rPr>
              <a:t>		Independent Living</a:t>
            </a:r>
            <a:endParaRPr lang="en-US" dirty="0">
              <a:solidFill>
                <a:schemeClr val="tx1"/>
              </a:solidFill>
            </a:endParaRPr>
          </a:p>
          <a:p>
            <a:r>
              <a:rPr lang="en-US" dirty="0" smtClean="0">
                <a:solidFill>
                  <a:schemeClr val="tx1"/>
                </a:solidFill>
              </a:rPr>
              <a:t>In these areas (grid) you, with support, will figure out what you want to do after you graduate from high school.</a:t>
            </a:r>
          </a:p>
          <a:p>
            <a:r>
              <a:rPr lang="en-US" dirty="0" smtClean="0">
                <a:solidFill>
                  <a:schemeClr val="tx1"/>
                </a:solidFill>
              </a:rPr>
              <a:t>You, with support, will come up with goals</a:t>
            </a:r>
          </a:p>
          <a:p>
            <a:r>
              <a:rPr lang="en-US" dirty="0">
                <a:solidFill>
                  <a:schemeClr val="tx1"/>
                </a:solidFill>
              </a:rPr>
              <a:t>T</a:t>
            </a:r>
            <a:r>
              <a:rPr lang="en-US" dirty="0" smtClean="0">
                <a:solidFill>
                  <a:schemeClr val="tx1"/>
                </a:solidFill>
              </a:rPr>
              <a:t>he school will have activities and services to help you meet these goals</a:t>
            </a:r>
          </a:p>
        </p:txBody>
      </p:sp>
      <p:sp>
        <p:nvSpPr>
          <p:cNvPr id="4" name="5-Point Star 3"/>
          <p:cNvSpPr/>
          <p:nvPr/>
        </p:nvSpPr>
        <p:spPr>
          <a:xfrm>
            <a:off x="1649564" y="2285839"/>
            <a:ext cx="447903" cy="418011"/>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5-Point Star 6"/>
          <p:cNvSpPr/>
          <p:nvPr/>
        </p:nvSpPr>
        <p:spPr>
          <a:xfrm>
            <a:off x="1649564" y="2787387"/>
            <a:ext cx="447903" cy="418011"/>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5-Point Star 7"/>
          <p:cNvSpPr/>
          <p:nvPr/>
        </p:nvSpPr>
        <p:spPr>
          <a:xfrm>
            <a:off x="1649564" y="3288936"/>
            <a:ext cx="447903" cy="418011"/>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111288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8281" y="98214"/>
            <a:ext cx="8534400" cy="729101"/>
          </a:xfrm>
        </p:spPr>
        <p:txBody>
          <a:bodyPr/>
          <a:lstStyle/>
          <a:p>
            <a:pPr algn="ctr"/>
            <a:r>
              <a:rPr lang="en-US" dirty="0" smtClean="0">
                <a:solidFill>
                  <a:schemeClr val="bg1"/>
                </a:solidFill>
              </a:rPr>
              <a:t>This is the Transition Grid </a:t>
            </a:r>
            <a:endParaRPr lang="en-US" dirty="0">
              <a:solidFill>
                <a:schemeClr val="bg1"/>
              </a:solidFill>
            </a:endParaRPr>
          </a:p>
        </p:txBody>
      </p:sp>
      <p:pic>
        <p:nvPicPr>
          <p:cNvPr id="6146" name="Picture 2" descr="Pa Training and Technical Assistance Network - ppt downloa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46658" y="1210491"/>
            <a:ext cx="8082870" cy="5199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995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733" y="141755"/>
            <a:ext cx="8534400" cy="1507067"/>
          </a:xfrm>
        </p:spPr>
        <p:txBody>
          <a:bodyPr>
            <a:normAutofit/>
          </a:bodyPr>
          <a:lstStyle/>
          <a:p>
            <a:pPr algn="ctr"/>
            <a:r>
              <a:rPr lang="en-US" dirty="0" smtClean="0">
                <a:solidFill>
                  <a:schemeClr val="bg1"/>
                </a:solidFill>
              </a:rPr>
              <a:t>How do I come up with goals for my future?</a:t>
            </a:r>
            <a:endParaRPr lang="en-US" dirty="0">
              <a:solidFill>
                <a:schemeClr val="bg1"/>
              </a:solidFill>
            </a:endParaRPr>
          </a:p>
        </p:txBody>
      </p:sp>
      <p:sp>
        <p:nvSpPr>
          <p:cNvPr id="3" name="Content Placeholder 2"/>
          <p:cNvSpPr>
            <a:spLocks noGrp="1"/>
          </p:cNvSpPr>
          <p:nvPr>
            <p:ph idx="1"/>
          </p:nvPr>
        </p:nvSpPr>
        <p:spPr>
          <a:xfrm>
            <a:off x="1415733" y="1648822"/>
            <a:ext cx="8534400" cy="4353494"/>
          </a:xfrm>
        </p:spPr>
        <p:txBody>
          <a:bodyPr>
            <a:normAutofit/>
          </a:bodyPr>
          <a:lstStyle/>
          <a:p>
            <a:r>
              <a:rPr lang="en-US" dirty="0" smtClean="0">
                <a:solidFill>
                  <a:schemeClr val="tx1"/>
                </a:solidFill>
              </a:rPr>
              <a:t>Your special education teacher, transition coordinator, and/or guidance councilor will ask you to complete transition assessments every year</a:t>
            </a:r>
          </a:p>
          <a:p>
            <a:r>
              <a:rPr lang="en-US" dirty="0" smtClean="0">
                <a:solidFill>
                  <a:schemeClr val="tx1"/>
                </a:solidFill>
              </a:rPr>
              <a:t>Transition assessments are like test but with these there are no wrong or right answers</a:t>
            </a:r>
          </a:p>
          <a:p>
            <a:r>
              <a:rPr lang="en-US" dirty="0" smtClean="0">
                <a:solidFill>
                  <a:schemeClr val="tx1"/>
                </a:solidFill>
              </a:rPr>
              <a:t>Transition assessments come in many different forms and can include the following:</a:t>
            </a:r>
          </a:p>
          <a:p>
            <a:pPr lvl="1"/>
            <a:r>
              <a:rPr lang="en-US" dirty="0" smtClean="0">
                <a:solidFill>
                  <a:schemeClr val="tx1"/>
                </a:solidFill>
              </a:rPr>
              <a:t>Survey, interview, work samples, teacher questionnaire, person centered planning, aptitude/interest tests</a:t>
            </a:r>
          </a:p>
        </p:txBody>
      </p:sp>
    </p:spTree>
    <p:extLst>
      <p:ext uri="{BB962C8B-B14F-4D97-AF65-F5344CB8AC3E}">
        <p14:creationId xmlns:p14="http://schemas.microsoft.com/office/powerpoint/2010/main" val="32623228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652" y="106921"/>
            <a:ext cx="8534400" cy="842313"/>
          </a:xfrm>
        </p:spPr>
        <p:txBody>
          <a:bodyPr>
            <a:normAutofit/>
          </a:bodyPr>
          <a:lstStyle/>
          <a:p>
            <a:pPr algn="ctr"/>
            <a:r>
              <a:rPr lang="en-US" dirty="0" smtClean="0">
                <a:solidFill>
                  <a:schemeClr val="bg1"/>
                </a:solidFill>
              </a:rPr>
              <a:t>Where can You start?</a:t>
            </a:r>
            <a:endParaRPr lang="en-US" dirty="0">
              <a:solidFill>
                <a:schemeClr val="bg1"/>
              </a:solidFill>
            </a:endParaRPr>
          </a:p>
        </p:txBody>
      </p:sp>
      <p:sp>
        <p:nvSpPr>
          <p:cNvPr id="3" name="Content Placeholder 2"/>
          <p:cNvSpPr>
            <a:spLocks noGrp="1"/>
          </p:cNvSpPr>
          <p:nvPr>
            <p:ph idx="1"/>
          </p:nvPr>
        </p:nvSpPr>
        <p:spPr>
          <a:xfrm>
            <a:off x="1624738" y="3084248"/>
            <a:ext cx="8534400" cy="3246641"/>
          </a:xfrm>
        </p:spPr>
        <p:txBody>
          <a:bodyPr>
            <a:normAutofit fontScale="25000" lnSpcReduction="20000"/>
          </a:bodyPr>
          <a:lstStyle/>
          <a:p>
            <a:pPr marL="0" indent="0">
              <a:buNone/>
            </a:pPr>
            <a:r>
              <a:rPr lang="en-US" sz="7200" dirty="0" smtClean="0">
                <a:solidFill>
                  <a:schemeClr val="tx1"/>
                </a:solidFill>
              </a:rPr>
              <a:t>PA CareerZone </a:t>
            </a:r>
            <a:br>
              <a:rPr lang="en-US" sz="7200" dirty="0" smtClean="0">
                <a:solidFill>
                  <a:schemeClr val="tx1"/>
                </a:solidFill>
              </a:rPr>
            </a:br>
            <a:r>
              <a:rPr lang="en-US" sz="7200" dirty="0" smtClean="0">
                <a:solidFill>
                  <a:schemeClr val="tx1"/>
                </a:solidFill>
                <a:hlinkClick r:id="rId3"/>
              </a:rPr>
              <a:t>https</a:t>
            </a:r>
            <a:r>
              <a:rPr lang="en-US" sz="7200" dirty="0">
                <a:solidFill>
                  <a:schemeClr val="tx1"/>
                </a:solidFill>
                <a:hlinkClick r:id="rId3"/>
              </a:rPr>
              <a:t>://www.pacareerzone.org</a:t>
            </a:r>
            <a:r>
              <a:rPr lang="en-US" sz="7200" dirty="0" smtClean="0">
                <a:solidFill>
                  <a:schemeClr val="tx1"/>
                </a:solidFill>
                <a:hlinkClick r:id="rId3"/>
              </a:rPr>
              <a:t>/</a:t>
            </a:r>
            <a:endParaRPr lang="en-US" sz="7200" dirty="0" smtClean="0">
              <a:solidFill>
                <a:schemeClr val="tx1"/>
              </a:solidFill>
            </a:endParaRPr>
          </a:p>
          <a:p>
            <a:pPr marL="0" indent="0">
              <a:buNone/>
            </a:pPr>
            <a:endParaRPr lang="en-US" sz="7200" dirty="0">
              <a:solidFill>
                <a:schemeClr val="tx1"/>
              </a:solidFill>
            </a:endParaRPr>
          </a:p>
          <a:p>
            <a:pPr marL="0" indent="0">
              <a:buNone/>
            </a:pPr>
            <a:r>
              <a:rPr lang="en-US" sz="7200" dirty="0" smtClean="0">
                <a:solidFill>
                  <a:schemeClr val="tx1"/>
                </a:solidFill>
              </a:rPr>
              <a:t>Occupational Outlook Handbook</a:t>
            </a:r>
          </a:p>
          <a:p>
            <a:pPr marL="0" indent="0">
              <a:buNone/>
            </a:pPr>
            <a:r>
              <a:rPr lang="en-US" sz="7200" dirty="0">
                <a:solidFill>
                  <a:schemeClr val="tx1"/>
                </a:solidFill>
                <a:hlinkClick r:id="rId4"/>
              </a:rPr>
              <a:t>https://www.bls.gov/ooh</a:t>
            </a:r>
            <a:r>
              <a:rPr lang="en-US" sz="7200" dirty="0" smtClean="0">
                <a:solidFill>
                  <a:schemeClr val="tx1"/>
                </a:solidFill>
                <a:hlinkClick r:id="rId4"/>
              </a:rPr>
              <a:t>/</a:t>
            </a:r>
            <a:r>
              <a:rPr lang="en-US" sz="7200" dirty="0" smtClean="0">
                <a:solidFill>
                  <a:schemeClr val="tx1"/>
                </a:solidFill>
              </a:rPr>
              <a:t> </a:t>
            </a:r>
          </a:p>
          <a:p>
            <a:pPr marL="0" indent="0">
              <a:buNone/>
            </a:pPr>
            <a:endParaRPr lang="en-US" sz="7200" dirty="0">
              <a:solidFill>
                <a:schemeClr val="tx1"/>
              </a:solidFill>
            </a:endParaRPr>
          </a:p>
          <a:p>
            <a:pPr marL="0" indent="0">
              <a:buNone/>
            </a:pPr>
            <a:r>
              <a:rPr lang="en-US" sz="7200" dirty="0" smtClean="0">
                <a:solidFill>
                  <a:schemeClr val="tx1"/>
                </a:solidFill>
              </a:rPr>
              <a:t>O*Net OnLine</a:t>
            </a:r>
          </a:p>
          <a:p>
            <a:pPr marL="0" indent="0">
              <a:buNone/>
            </a:pPr>
            <a:r>
              <a:rPr lang="en-US" sz="7200" dirty="0">
                <a:solidFill>
                  <a:schemeClr val="tx1"/>
                </a:solidFill>
                <a:hlinkClick r:id="rId5"/>
              </a:rPr>
              <a:t>https://www.onetonline.org</a:t>
            </a:r>
            <a:r>
              <a:rPr lang="en-US" sz="7200" dirty="0" smtClean="0">
                <a:solidFill>
                  <a:schemeClr val="tx1"/>
                </a:solidFill>
                <a:hlinkClick r:id="rId5"/>
              </a:rPr>
              <a:t>/</a:t>
            </a:r>
            <a:r>
              <a:rPr lang="en-US" sz="7200" dirty="0" smtClean="0">
                <a:solidFill>
                  <a:schemeClr val="tx1"/>
                </a:solidFill>
              </a:rPr>
              <a:t> </a:t>
            </a:r>
          </a:p>
          <a:p>
            <a:pPr marL="0" indent="0">
              <a:buNone/>
            </a:pPr>
            <a:endParaRPr lang="en-US" sz="7200" dirty="0" smtClean="0">
              <a:solidFill>
                <a:schemeClr val="tx1"/>
              </a:solidFill>
            </a:endParaRPr>
          </a:p>
          <a:p>
            <a:pPr marL="0" indent="0">
              <a:buNone/>
            </a:pPr>
            <a:r>
              <a:rPr lang="en-US" sz="7200" dirty="0" smtClean="0">
                <a:solidFill>
                  <a:schemeClr val="tx1"/>
                </a:solidFill>
              </a:rPr>
              <a:t>Mobile Transition Apps </a:t>
            </a:r>
          </a:p>
          <a:p>
            <a:pPr marL="0" indent="0">
              <a:buNone/>
            </a:pPr>
            <a:r>
              <a:rPr lang="en-US" sz="7200" dirty="0">
                <a:solidFill>
                  <a:schemeClr val="tx1"/>
                </a:solidFill>
                <a:hlinkClick r:id="rId6"/>
              </a:rPr>
              <a:t>https://</a:t>
            </a:r>
            <a:r>
              <a:rPr lang="en-US" sz="7200" dirty="0" smtClean="0">
                <a:solidFill>
                  <a:schemeClr val="tx1"/>
                </a:solidFill>
                <a:hlinkClick r:id="rId6"/>
              </a:rPr>
              <a:t>www.pacer.org/transition/resource-library/publications/NPC-62.pdf</a:t>
            </a:r>
            <a:endParaRPr lang="en-US" sz="7200" dirty="0" smtClean="0">
              <a:solidFill>
                <a:schemeClr val="tx1"/>
              </a:solidFill>
            </a:endParaRPr>
          </a:p>
          <a:p>
            <a:pPr marL="0" indent="0">
              <a:buNone/>
            </a:pPr>
            <a:endParaRPr lang="en-US" sz="2900" dirty="0" smtClean="0">
              <a:solidFill>
                <a:schemeClr val="tx1"/>
              </a:solidFill>
            </a:endParaRPr>
          </a:p>
          <a:p>
            <a:pPr marL="0" indent="0">
              <a:buNone/>
            </a:pPr>
            <a:r>
              <a:rPr lang="en-US" dirty="0" smtClean="0">
                <a:solidFill>
                  <a:schemeClr val="tx1"/>
                </a:solidFill>
              </a:rPr>
              <a:t> </a:t>
            </a:r>
          </a:p>
          <a:p>
            <a:pPr marL="0" indent="0">
              <a:buNone/>
            </a:pPr>
            <a:endParaRPr lang="en-US" dirty="0"/>
          </a:p>
        </p:txBody>
      </p:sp>
      <p:sp>
        <p:nvSpPr>
          <p:cNvPr id="7" name="TextBox 6"/>
          <p:cNvSpPr txBox="1"/>
          <p:nvPr/>
        </p:nvSpPr>
        <p:spPr>
          <a:xfrm>
            <a:off x="1624738" y="1054269"/>
            <a:ext cx="8098971" cy="1477328"/>
          </a:xfrm>
          <a:prstGeom prst="rect">
            <a:avLst/>
          </a:prstGeom>
          <a:noFill/>
        </p:spPr>
        <p:txBody>
          <a:bodyPr wrap="square" rtlCol="0">
            <a:spAutoFit/>
          </a:bodyPr>
          <a:lstStyle/>
          <a:p>
            <a:pPr algn="ctr"/>
            <a:r>
              <a:rPr lang="en-US" dirty="0" smtClean="0"/>
              <a:t>Here are some websites that you can explore:</a:t>
            </a:r>
          </a:p>
          <a:p>
            <a:endParaRPr lang="en-US" dirty="0"/>
          </a:p>
          <a:p>
            <a:r>
              <a:rPr lang="en-US" dirty="0" smtClean="0"/>
              <a:t>Career Cluster Survey</a:t>
            </a:r>
          </a:p>
          <a:p>
            <a:r>
              <a:rPr lang="en-US" dirty="0">
                <a:solidFill>
                  <a:schemeClr val="bg1"/>
                </a:solidFill>
                <a:hlinkClick r:id="rId7"/>
              </a:rPr>
              <a:t>https://</a:t>
            </a:r>
            <a:r>
              <a:rPr lang="en-US" dirty="0" smtClean="0">
                <a:solidFill>
                  <a:schemeClr val="bg1"/>
                </a:solidFill>
                <a:hlinkClick r:id="rId7"/>
              </a:rPr>
              <a:t>careerwise.minnstate.edu/careers/clusterSurvey</a:t>
            </a:r>
            <a:endParaRPr lang="en-US" dirty="0" smtClean="0">
              <a:solidFill>
                <a:schemeClr val="bg1"/>
              </a:solidFill>
            </a:endParaRPr>
          </a:p>
          <a:p>
            <a:endParaRPr lang="en-US" dirty="0"/>
          </a:p>
        </p:txBody>
      </p:sp>
      <p:sp>
        <p:nvSpPr>
          <p:cNvPr id="10" name="Explosion 1 9"/>
          <p:cNvSpPr/>
          <p:nvPr/>
        </p:nvSpPr>
        <p:spPr>
          <a:xfrm>
            <a:off x="819783" y="1792933"/>
            <a:ext cx="635726" cy="442689"/>
          </a:xfrm>
          <a:prstGeom prst="irregularSeal1">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Explosion 1 10"/>
          <p:cNvSpPr/>
          <p:nvPr/>
        </p:nvSpPr>
        <p:spPr>
          <a:xfrm>
            <a:off x="819783" y="2726010"/>
            <a:ext cx="635726" cy="442689"/>
          </a:xfrm>
          <a:prstGeom prst="irregularSeal1">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Explosion 1 11"/>
          <p:cNvSpPr/>
          <p:nvPr/>
        </p:nvSpPr>
        <p:spPr>
          <a:xfrm>
            <a:off x="806720" y="3665929"/>
            <a:ext cx="635726" cy="442689"/>
          </a:xfrm>
          <a:prstGeom prst="irregularSeal1">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Explosion 1 12"/>
          <p:cNvSpPr/>
          <p:nvPr/>
        </p:nvSpPr>
        <p:spPr>
          <a:xfrm>
            <a:off x="819783" y="4733778"/>
            <a:ext cx="635726" cy="442689"/>
          </a:xfrm>
          <a:prstGeom prst="irregularSeal1">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Explosion 1 8"/>
          <p:cNvSpPr/>
          <p:nvPr/>
        </p:nvSpPr>
        <p:spPr>
          <a:xfrm>
            <a:off x="819783" y="5704658"/>
            <a:ext cx="635726" cy="442689"/>
          </a:xfrm>
          <a:prstGeom prst="irregularSeal1">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818255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1526" y="202715"/>
            <a:ext cx="8534400" cy="1507067"/>
          </a:xfrm>
        </p:spPr>
        <p:txBody>
          <a:bodyPr/>
          <a:lstStyle/>
          <a:p>
            <a:pPr algn="ctr"/>
            <a:r>
              <a:rPr lang="en-US" dirty="0" smtClean="0">
                <a:solidFill>
                  <a:schemeClr val="bg1"/>
                </a:solidFill>
              </a:rPr>
              <a:t>Post-Secondary Education &amp; Training</a:t>
            </a:r>
            <a:endParaRPr lang="en-US" dirty="0">
              <a:solidFill>
                <a:schemeClr val="bg1"/>
              </a:solidFill>
            </a:endParaRPr>
          </a:p>
        </p:txBody>
      </p:sp>
      <p:sp>
        <p:nvSpPr>
          <p:cNvPr id="3" name="Content Placeholder 2"/>
          <p:cNvSpPr>
            <a:spLocks noGrp="1"/>
          </p:cNvSpPr>
          <p:nvPr>
            <p:ph idx="1"/>
          </p:nvPr>
        </p:nvSpPr>
        <p:spPr>
          <a:xfrm>
            <a:off x="1285104" y="1497874"/>
            <a:ext cx="8534400" cy="4232366"/>
          </a:xfrm>
        </p:spPr>
        <p:txBody>
          <a:bodyPr/>
          <a:lstStyle/>
          <a:p>
            <a:r>
              <a:rPr lang="en-US" dirty="0" smtClean="0">
                <a:solidFill>
                  <a:schemeClr val="tx1"/>
                </a:solidFill>
              </a:rPr>
              <a:t>In this part of the grid, you will develop a goal that is unique to you.  Some examples of what you might find here include: </a:t>
            </a:r>
          </a:p>
          <a:p>
            <a:pPr lvl="1"/>
            <a:r>
              <a:rPr lang="en-US" sz="2000" dirty="0" smtClean="0">
                <a:solidFill>
                  <a:schemeClr val="tx1"/>
                </a:solidFill>
              </a:rPr>
              <a:t>2 or 4 year college, community college, postsecondary vocational program, licensing program, non-credit adult education class, adult training program </a:t>
            </a:r>
            <a:endParaRPr lang="en-US" sz="2000" dirty="0">
              <a:solidFill>
                <a:schemeClr val="tx1"/>
              </a:solidFill>
            </a:endParaRPr>
          </a:p>
          <a:p>
            <a:pPr marL="0" indent="0">
              <a:buNone/>
            </a:pPr>
            <a:endParaRPr lang="en-US" dirty="0" smtClean="0">
              <a:solidFill>
                <a:schemeClr val="tx1"/>
              </a:solidFill>
            </a:endParaRPr>
          </a:p>
          <a:p>
            <a:r>
              <a:rPr lang="en-US" dirty="0" smtClean="0">
                <a:solidFill>
                  <a:schemeClr val="tx1"/>
                </a:solidFill>
              </a:rPr>
              <a:t>Within this section, you will have at least one activity and one services that will support you toward meeting your goal.</a:t>
            </a:r>
          </a:p>
          <a:p>
            <a:pPr marL="0" indent="0">
              <a:buNone/>
            </a:pPr>
            <a:r>
              <a:rPr lang="en-US" dirty="0" smtClean="0">
                <a:solidFill>
                  <a:schemeClr val="tx1"/>
                </a:solidFill>
              </a:rPr>
              <a:t>		Activities – Action steps</a:t>
            </a:r>
          </a:p>
          <a:p>
            <a:pPr marL="0" indent="0">
              <a:buNone/>
            </a:pPr>
            <a:r>
              <a:rPr lang="en-US" dirty="0" smtClean="0">
                <a:solidFill>
                  <a:schemeClr val="tx1"/>
                </a:solidFill>
              </a:rPr>
              <a:t>		Service – Improve your area(s) of need</a:t>
            </a:r>
            <a:endParaRPr lang="en-US" dirty="0">
              <a:solidFill>
                <a:schemeClr val="tx1"/>
              </a:solidFill>
            </a:endParaRPr>
          </a:p>
        </p:txBody>
      </p:sp>
      <p:sp>
        <p:nvSpPr>
          <p:cNvPr id="4" name="Right Arrow 3"/>
          <p:cNvSpPr/>
          <p:nvPr/>
        </p:nvSpPr>
        <p:spPr>
          <a:xfrm>
            <a:off x="1450566" y="4685210"/>
            <a:ext cx="775063" cy="36576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a:off x="1450565" y="5181599"/>
            <a:ext cx="775063" cy="36576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70" name="Picture 2" descr="Further Education – Statushouders.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8978" y="4323807"/>
            <a:ext cx="3023022" cy="2534193"/>
          </a:xfrm>
          <a:prstGeom prst="rect">
            <a:avLst/>
          </a:prstGeom>
          <a:solidFill>
            <a:schemeClr val="accent1"/>
          </a:solidFill>
        </p:spPr>
      </p:pic>
    </p:spTree>
    <p:extLst>
      <p:ext uri="{BB962C8B-B14F-4D97-AF65-F5344CB8AC3E}">
        <p14:creationId xmlns:p14="http://schemas.microsoft.com/office/powerpoint/2010/main" val="4198418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017" y="211424"/>
            <a:ext cx="8534400" cy="1120988"/>
          </a:xfrm>
        </p:spPr>
        <p:txBody>
          <a:bodyPr>
            <a:normAutofit fontScale="90000"/>
          </a:bodyPr>
          <a:lstStyle/>
          <a:p>
            <a:pPr algn="ctr"/>
            <a:r>
              <a:rPr lang="en-US" dirty="0" smtClean="0">
                <a:solidFill>
                  <a:schemeClr val="bg1"/>
                </a:solidFill>
              </a:rPr>
              <a:t>Post-Secondary Education &amp; Training Continued </a:t>
            </a:r>
            <a:endParaRPr lang="en-US" dirty="0">
              <a:solidFill>
                <a:schemeClr val="bg1"/>
              </a:solidFill>
            </a:endParaRPr>
          </a:p>
        </p:txBody>
      </p:sp>
      <p:sp>
        <p:nvSpPr>
          <p:cNvPr id="3" name="Content Placeholder 2"/>
          <p:cNvSpPr>
            <a:spLocks noGrp="1"/>
          </p:cNvSpPr>
          <p:nvPr>
            <p:ph idx="1"/>
          </p:nvPr>
        </p:nvSpPr>
        <p:spPr>
          <a:xfrm>
            <a:off x="745172" y="1497269"/>
            <a:ext cx="8534400" cy="4515604"/>
          </a:xfrm>
        </p:spPr>
        <p:txBody>
          <a:bodyPr/>
          <a:lstStyle/>
          <a:p>
            <a:r>
              <a:rPr lang="en-US" dirty="0" smtClean="0">
                <a:solidFill>
                  <a:schemeClr val="tx1"/>
                </a:solidFill>
              </a:rPr>
              <a:t>Activities you will be working on are specific to your goal and can be grade specific; however below are some examples:</a:t>
            </a:r>
          </a:p>
          <a:p>
            <a:pPr marL="0" indent="0">
              <a:buNone/>
            </a:pPr>
            <a:endParaRPr lang="en-US" dirty="0" smtClean="0">
              <a:solidFill>
                <a:schemeClr val="tx1"/>
              </a:solidFill>
            </a:endParaRPr>
          </a:p>
          <a:p>
            <a:pPr lvl="1"/>
            <a:r>
              <a:rPr lang="en-US" sz="2000" dirty="0" smtClean="0">
                <a:solidFill>
                  <a:schemeClr val="tx1"/>
                </a:solidFill>
              </a:rPr>
              <a:t>Register SAT accommodations</a:t>
            </a:r>
          </a:p>
          <a:p>
            <a:pPr lvl="1"/>
            <a:r>
              <a:rPr lang="en-US" sz="2000" dirty="0" smtClean="0">
                <a:solidFill>
                  <a:schemeClr val="tx1"/>
                </a:solidFill>
              </a:rPr>
              <a:t>Develop time management or organization skills</a:t>
            </a:r>
          </a:p>
          <a:p>
            <a:pPr lvl="1"/>
            <a:r>
              <a:rPr lang="en-US" sz="2000" dirty="0" smtClean="0">
                <a:solidFill>
                  <a:schemeClr val="tx1"/>
                </a:solidFill>
              </a:rPr>
              <a:t>Contact disability services to self-identify</a:t>
            </a:r>
          </a:p>
          <a:p>
            <a:pPr lvl="1"/>
            <a:r>
              <a:rPr lang="en-US" sz="2000" dirty="0" smtClean="0">
                <a:solidFill>
                  <a:schemeClr val="tx1"/>
                </a:solidFill>
              </a:rPr>
              <a:t>Identify learning style</a:t>
            </a:r>
          </a:p>
          <a:p>
            <a:pPr lvl="1"/>
            <a:r>
              <a:rPr lang="en-US" sz="2000" dirty="0" smtClean="0">
                <a:solidFill>
                  <a:schemeClr val="tx1"/>
                </a:solidFill>
              </a:rPr>
              <a:t>Explore/visit schools of interest </a:t>
            </a:r>
          </a:p>
          <a:p>
            <a:pPr lvl="1"/>
            <a:r>
              <a:rPr lang="en-US" sz="2000" dirty="0" smtClean="0">
                <a:solidFill>
                  <a:schemeClr val="tx1"/>
                </a:solidFill>
              </a:rPr>
              <a:t>Practice self-advocacy skills</a:t>
            </a:r>
          </a:p>
          <a:p>
            <a:pPr lvl="1"/>
            <a:endParaRPr lang="en-US" dirty="0"/>
          </a:p>
        </p:txBody>
      </p:sp>
    </p:spTree>
    <p:extLst>
      <p:ext uri="{BB962C8B-B14F-4D97-AF65-F5344CB8AC3E}">
        <p14:creationId xmlns:p14="http://schemas.microsoft.com/office/powerpoint/2010/main" val="2439137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4439" y="185298"/>
            <a:ext cx="8534400" cy="729101"/>
          </a:xfrm>
        </p:spPr>
        <p:txBody>
          <a:bodyPr/>
          <a:lstStyle/>
          <a:p>
            <a:pPr algn="ctr"/>
            <a:r>
              <a:rPr lang="en-US" dirty="0" smtClean="0">
                <a:solidFill>
                  <a:schemeClr val="bg1"/>
                </a:solidFill>
              </a:rPr>
              <a:t>Employment</a:t>
            </a:r>
            <a:r>
              <a:rPr lang="en-US" dirty="0" smtClean="0"/>
              <a:t> </a:t>
            </a:r>
            <a:endParaRPr lang="en-US" dirty="0"/>
          </a:p>
        </p:txBody>
      </p:sp>
      <p:sp>
        <p:nvSpPr>
          <p:cNvPr id="3" name="Content Placeholder 2"/>
          <p:cNvSpPr>
            <a:spLocks noGrp="1"/>
          </p:cNvSpPr>
          <p:nvPr>
            <p:ph idx="1"/>
          </p:nvPr>
        </p:nvSpPr>
        <p:spPr>
          <a:xfrm>
            <a:off x="1015138" y="918752"/>
            <a:ext cx="8534400" cy="3615267"/>
          </a:xfrm>
        </p:spPr>
        <p:txBody>
          <a:bodyPr/>
          <a:lstStyle/>
          <a:p>
            <a:r>
              <a:rPr lang="en-US" dirty="0">
                <a:solidFill>
                  <a:schemeClr val="tx1"/>
                </a:solidFill>
              </a:rPr>
              <a:t>In this part of the grid, </a:t>
            </a:r>
            <a:r>
              <a:rPr lang="en-US" dirty="0" smtClean="0">
                <a:solidFill>
                  <a:schemeClr val="tx1"/>
                </a:solidFill>
              </a:rPr>
              <a:t>you will develop a </a:t>
            </a:r>
            <a:r>
              <a:rPr lang="en-US" dirty="0">
                <a:solidFill>
                  <a:schemeClr val="tx1"/>
                </a:solidFill>
              </a:rPr>
              <a:t>goal that is unique to you.  Some examples of what you might find here include: </a:t>
            </a:r>
          </a:p>
          <a:p>
            <a:pPr lvl="1"/>
            <a:r>
              <a:rPr lang="en-US" dirty="0" smtClean="0">
                <a:solidFill>
                  <a:schemeClr val="tx1"/>
                </a:solidFill>
              </a:rPr>
              <a:t>Sheltered, supported, military, competitive (ultimate goal if possible)  </a:t>
            </a:r>
            <a:endParaRPr lang="en-US" dirty="0">
              <a:solidFill>
                <a:schemeClr val="tx1"/>
              </a:solidFill>
            </a:endParaRPr>
          </a:p>
          <a:p>
            <a:endParaRPr lang="en-US" dirty="0">
              <a:solidFill>
                <a:schemeClr val="tx1"/>
              </a:solidFill>
            </a:endParaRPr>
          </a:p>
          <a:p>
            <a:r>
              <a:rPr lang="en-US" dirty="0">
                <a:solidFill>
                  <a:schemeClr val="tx1"/>
                </a:solidFill>
              </a:rPr>
              <a:t>Within </a:t>
            </a:r>
            <a:r>
              <a:rPr lang="en-US" dirty="0" smtClean="0">
                <a:solidFill>
                  <a:schemeClr val="tx1"/>
                </a:solidFill>
              </a:rPr>
              <a:t>this section, </a:t>
            </a:r>
            <a:r>
              <a:rPr lang="en-US" dirty="0">
                <a:solidFill>
                  <a:schemeClr val="tx1"/>
                </a:solidFill>
              </a:rPr>
              <a:t>you will have at least one activity and one services that will support you toward meeting your goal.</a:t>
            </a:r>
          </a:p>
          <a:p>
            <a:pPr marL="0" indent="0">
              <a:buNone/>
            </a:pPr>
            <a:endParaRPr lang="en-US" dirty="0"/>
          </a:p>
        </p:txBody>
      </p:sp>
      <p:pic>
        <p:nvPicPr>
          <p:cNvPr id="8194" name="Picture 2" descr="How to Fill Out a Job Appli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273" y="4534019"/>
            <a:ext cx="3975974" cy="223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0961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589" y="685800"/>
            <a:ext cx="8534400" cy="977537"/>
          </a:xfrm>
        </p:spPr>
        <p:txBody>
          <a:bodyPr/>
          <a:lstStyle/>
          <a:p>
            <a:pPr algn="ctr"/>
            <a:r>
              <a:rPr lang="en-US" dirty="0" smtClean="0">
                <a:solidFill>
                  <a:schemeClr val="bg1"/>
                </a:solidFill>
              </a:rPr>
              <a:t>Employment Continued</a:t>
            </a:r>
            <a:endParaRPr lang="en-US" dirty="0">
              <a:solidFill>
                <a:schemeClr val="bg1"/>
              </a:solidFill>
            </a:endParaRPr>
          </a:p>
        </p:txBody>
      </p:sp>
      <p:sp>
        <p:nvSpPr>
          <p:cNvPr id="3" name="Content Placeholder 2"/>
          <p:cNvSpPr>
            <a:spLocks noGrp="1"/>
          </p:cNvSpPr>
          <p:nvPr>
            <p:ph idx="1"/>
          </p:nvPr>
        </p:nvSpPr>
        <p:spPr>
          <a:xfrm>
            <a:off x="884509" y="1471749"/>
            <a:ext cx="8534400" cy="4393342"/>
          </a:xfrm>
        </p:spPr>
        <p:txBody>
          <a:bodyPr>
            <a:normAutofit/>
          </a:bodyPr>
          <a:lstStyle/>
          <a:p>
            <a:r>
              <a:rPr lang="en-US" dirty="0">
                <a:solidFill>
                  <a:schemeClr val="tx1"/>
                </a:solidFill>
              </a:rPr>
              <a:t>Activities you will be working on are specific to your goal and can be grade specific; however below are some examples</a:t>
            </a:r>
            <a:r>
              <a:rPr lang="en-US" dirty="0" smtClean="0">
                <a:solidFill>
                  <a:schemeClr val="tx1"/>
                </a:solidFill>
              </a:rPr>
              <a:t>:</a:t>
            </a:r>
          </a:p>
          <a:p>
            <a:pPr marL="0" indent="0">
              <a:buNone/>
            </a:pPr>
            <a:endParaRPr lang="en-US" dirty="0">
              <a:solidFill>
                <a:schemeClr val="tx1"/>
              </a:solidFill>
            </a:endParaRPr>
          </a:p>
          <a:p>
            <a:pPr lvl="1"/>
            <a:r>
              <a:rPr lang="en-US" sz="2000" dirty="0" smtClean="0">
                <a:solidFill>
                  <a:schemeClr val="tx1"/>
                </a:solidFill>
              </a:rPr>
              <a:t>Complete a job shadow in a career area of interest</a:t>
            </a:r>
          </a:p>
          <a:p>
            <a:pPr lvl="1"/>
            <a:r>
              <a:rPr lang="en-US" sz="2000" dirty="0" smtClean="0">
                <a:solidFill>
                  <a:schemeClr val="tx1"/>
                </a:solidFill>
              </a:rPr>
              <a:t>Practice filling out a job application</a:t>
            </a:r>
          </a:p>
          <a:p>
            <a:pPr lvl="1"/>
            <a:r>
              <a:rPr lang="en-US" sz="2000" dirty="0" smtClean="0">
                <a:solidFill>
                  <a:schemeClr val="tx1"/>
                </a:solidFill>
              </a:rPr>
              <a:t>Mock interview </a:t>
            </a:r>
            <a:endParaRPr lang="en-US" sz="2000" dirty="0">
              <a:solidFill>
                <a:schemeClr val="tx1"/>
              </a:solidFill>
            </a:endParaRPr>
          </a:p>
          <a:p>
            <a:pPr lvl="1"/>
            <a:r>
              <a:rPr lang="en-US" sz="2000" dirty="0" smtClean="0">
                <a:solidFill>
                  <a:schemeClr val="tx1"/>
                </a:solidFill>
              </a:rPr>
              <a:t>Complete a work based learning experience </a:t>
            </a:r>
          </a:p>
          <a:p>
            <a:pPr lvl="1"/>
            <a:r>
              <a:rPr lang="en-US" sz="2000" dirty="0" smtClean="0">
                <a:solidFill>
                  <a:schemeClr val="tx1"/>
                </a:solidFill>
              </a:rPr>
              <a:t>Research jobs of interest and discuss what accommodations you make need</a:t>
            </a:r>
            <a:endParaRPr lang="en-US" sz="2000" dirty="0">
              <a:solidFill>
                <a:schemeClr val="tx1"/>
              </a:solidFill>
            </a:endParaRPr>
          </a:p>
        </p:txBody>
      </p:sp>
    </p:spTree>
    <p:extLst>
      <p:ext uri="{BB962C8B-B14F-4D97-AF65-F5344CB8AC3E}">
        <p14:creationId xmlns:p14="http://schemas.microsoft.com/office/powerpoint/2010/main" val="7338959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7949" y="124339"/>
            <a:ext cx="8534400" cy="946816"/>
          </a:xfrm>
        </p:spPr>
        <p:txBody>
          <a:bodyPr/>
          <a:lstStyle/>
          <a:p>
            <a:pPr algn="ctr"/>
            <a:r>
              <a:rPr lang="en-US" dirty="0" smtClean="0">
                <a:solidFill>
                  <a:schemeClr val="bg1"/>
                </a:solidFill>
              </a:rPr>
              <a:t>Independent Living</a:t>
            </a:r>
            <a:endParaRPr lang="en-US" dirty="0">
              <a:solidFill>
                <a:schemeClr val="bg1"/>
              </a:solidFill>
            </a:endParaRPr>
          </a:p>
        </p:txBody>
      </p:sp>
      <p:sp>
        <p:nvSpPr>
          <p:cNvPr id="3" name="Content Placeholder 2"/>
          <p:cNvSpPr>
            <a:spLocks noGrp="1"/>
          </p:cNvSpPr>
          <p:nvPr>
            <p:ph idx="1"/>
          </p:nvPr>
        </p:nvSpPr>
        <p:spPr>
          <a:xfrm>
            <a:off x="962886" y="1295400"/>
            <a:ext cx="8534400" cy="3274295"/>
          </a:xfrm>
        </p:spPr>
        <p:txBody>
          <a:bodyPr/>
          <a:lstStyle/>
          <a:p>
            <a:r>
              <a:rPr lang="en-US" dirty="0">
                <a:solidFill>
                  <a:schemeClr val="tx1"/>
                </a:solidFill>
              </a:rPr>
              <a:t>In this part of the grid, you will develop a goal that is unique to you.  Some examples of what you might find here include: </a:t>
            </a:r>
            <a:endParaRPr lang="en-US" dirty="0" smtClean="0">
              <a:solidFill>
                <a:schemeClr val="tx1"/>
              </a:solidFill>
            </a:endParaRPr>
          </a:p>
          <a:p>
            <a:pPr lvl="1"/>
            <a:r>
              <a:rPr lang="en-US" dirty="0" smtClean="0">
                <a:solidFill>
                  <a:schemeClr val="tx1"/>
                </a:solidFill>
              </a:rPr>
              <a:t>No support, family support, agency support </a:t>
            </a:r>
          </a:p>
          <a:p>
            <a:pPr marL="457200" lvl="1" indent="0">
              <a:buNone/>
            </a:pPr>
            <a:endParaRPr lang="en-US" dirty="0" smtClean="0">
              <a:solidFill>
                <a:schemeClr val="tx1"/>
              </a:solidFill>
            </a:endParaRPr>
          </a:p>
          <a:p>
            <a:r>
              <a:rPr lang="en-US" dirty="0">
                <a:solidFill>
                  <a:schemeClr val="tx1"/>
                </a:solidFill>
              </a:rPr>
              <a:t>Within this section, you will have at least one activity and one services that will support you toward meeting your goal.</a:t>
            </a:r>
          </a:p>
          <a:p>
            <a:pPr marL="0" indent="0">
              <a:buNone/>
            </a:pPr>
            <a:endParaRPr lang="en-US" dirty="0"/>
          </a:p>
        </p:txBody>
      </p:sp>
      <p:pic>
        <p:nvPicPr>
          <p:cNvPr id="11266" name="Picture 2" descr="Apartments In Avon Indiana For Rent | Mosaic Apart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330" y="4437866"/>
            <a:ext cx="3780699" cy="2128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28531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1560" y="298508"/>
            <a:ext cx="8534400" cy="702977"/>
          </a:xfrm>
        </p:spPr>
        <p:txBody>
          <a:bodyPr/>
          <a:lstStyle/>
          <a:p>
            <a:pPr algn="ctr"/>
            <a:r>
              <a:rPr lang="en-US" dirty="0" smtClean="0">
                <a:solidFill>
                  <a:schemeClr val="bg1"/>
                </a:solidFill>
              </a:rPr>
              <a:t>Independent living continued </a:t>
            </a:r>
            <a:endParaRPr lang="en-US" dirty="0">
              <a:solidFill>
                <a:schemeClr val="bg1"/>
              </a:solidFill>
            </a:endParaRPr>
          </a:p>
        </p:txBody>
      </p:sp>
      <p:sp>
        <p:nvSpPr>
          <p:cNvPr id="3" name="Content Placeholder 2"/>
          <p:cNvSpPr>
            <a:spLocks noGrp="1"/>
          </p:cNvSpPr>
          <p:nvPr>
            <p:ph idx="1"/>
          </p:nvPr>
        </p:nvSpPr>
        <p:spPr>
          <a:xfrm>
            <a:off x="928052" y="1304107"/>
            <a:ext cx="8534400" cy="4616401"/>
          </a:xfrm>
        </p:spPr>
        <p:txBody>
          <a:bodyPr>
            <a:noAutofit/>
          </a:bodyPr>
          <a:lstStyle/>
          <a:p>
            <a:r>
              <a:rPr lang="en-US" dirty="0">
                <a:solidFill>
                  <a:schemeClr val="tx1"/>
                </a:solidFill>
              </a:rPr>
              <a:t>Activities you will be working on are specific to your goal and can be grade specific; however below are some examples</a:t>
            </a:r>
            <a:r>
              <a:rPr lang="en-US" dirty="0" smtClean="0">
                <a:solidFill>
                  <a:schemeClr val="tx1"/>
                </a:solidFill>
              </a:rPr>
              <a:t>:</a:t>
            </a:r>
          </a:p>
          <a:p>
            <a:pPr marL="0" indent="0">
              <a:buNone/>
            </a:pPr>
            <a:endParaRPr lang="en-US" dirty="0" smtClean="0">
              <a:solidFill>
                <a:schemeClr val="tx1"/>
              </a:solidFill>
            </a:endParaRPr>
          </a:p>
          <a:p>
            <a:pPr lvl="1"/>
            <a:r>
              <a:rPr lang="en-US" sz="2000" dirty="0" smtClean="0">
                <a:solidFill>
                  <a:schemeClr val="tx1"/>
                </a:solidFill>
              </a:rPr>
              <a:t>Register to vote</a:t>
            </a:r>
          </a:p>
          <a:p>
            <a:pPr lvl="1"/>
            <a:r>
              <a:rPr lang="en-US" sz="2000" dirty="0" smtClean="0">
                <a:solidFill>
                  <a:schemeClr val="tx1"/>
                </a:solidFill>
              </a:rPr>
              <a:t>Verify healthcare coverage past 18</a:t>
            </a:r>
          </a:p>
          <a:p>
            <a:pPr lvl="1"/>
            <a:r>
              <a:rPr lang="en-US" sz="2000" dirty="0" smtClean="0">
                <a:solidFill>
                  <a:schemeClr val="tx1"/>
                </a:solidFill>
              </a:rPr>
              <a:t>Apply for driver’s license or state ID</a:t>
            </a:r>
          </a:p>
          <a:p>
            <a:pPr lvl="1"/>
            <a:r>
              <a:rPr lang="en-US" sz="2000" dirty="0" smtClean="0">
                <a:solidFill>
                  <a:schemeClr val="tx1"/>
                </a:solidFill>
              </a:rPr>
              <a:t>Create a list medications used and doctors that you see with contact information</a:t>
            </a:r>
          </a:p>
          <a:p>
            <a:pPr lvl="1"/>
            <a:r>
              <a:rPr lang="en-US" sz="2000" dirty="0" smtClean="0">
                <a:solidFill>
                  <a:schemeClr val="tx1"/>
                </a:solidFill>
              </a:rPr>
              <a:t>Investigate possible funding through Medicaid Waivers</a:t>
            </a:r>
          </a:p>
          <a:p>
            <a:pPr lvl="1"/>
            <a:r>
              <a:rPr lang="en-US" sz="2000" dirty="0" smtClean="0">
                <a:solidFill>
                  <a:schemeClr val="tx1"/>
                </a:solidFill>
              </a:rPr>
              <a:t>Food preparation</a:t>
            </a:r>
          </a:p>
          <a:p>
            <a:pPr lvl="1"/>
            <a:r>
              <a:rPr lang="en-US" sz="2000" dirty="0" smtClean="0">
                <a:solidFill>
                  <a:schemeClr val="tx1"/>
                </a:solidFill>
              </a:rPr>
              <a:t>Budgeting skills</a:t>
            </a:r>
          </a:p>
        </p:txBody>
      </p:sp>
    </p:spTree>
    <p:extLst>
      <p:ext uri="{BB962C8B-B14F-4D97-AF65-F5344CB8AC3E}">
        <p14:creationId xmlns:p14="http://schemas.microsoft.com/office/powerpoint/2010/main" val="26688409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68804" y="235131"/>
            <a:ext cx="9748656" cy="957942"/>
          </a:xfrm>
        </p:spPr>
        <p:txBody>
          <a:bodyPr>
            <a:noAutofit/>
          </a:bodyPr>
          <a:lstStyle/>
          <a:p>
            <a:pPr algn="ctr"/>
            <a:r>
              <a:rPr lang="en-US" sz="4800" dirty="0" smtClean="0">
                <a:solidFill>
                  <a:schemeClr val="bg1"/>
                </a:solidFill>
              </a:rPr>
              <a:t>Today’s Learning Outcomes</a:t>
            </a:r>
            <a:endParaRPr lang="en-US" sz="4800" dirty="0">
              <a:solidFill>
                <a:schemeClr val="bg1"/>
              </a:solidFill>
            </a:endParaRPr>
          </a:p>
        </p:txBody>
      </p:sp>
      <p:sp>
        <p:nvSpPr>
          <p:cNvPr id="8" name="Content Placeholder 7"/>
          <p:cNvSpPr>
            <a:spLocks noGrp="1"/>
          </p:cNvSpPr>
          <p:nvPr>
            <p:ph idx="1"/>
          </p:nvPr>
        </p:nvSpPr>
        <p:spPr>
          <a:xfrm>
            <a:off x="1528150" y="1308131"/>
            <a:ext cx="8534400" cy="3448596"/>
          </a:xfrm>
        </p:spPr>
        <p:txBody>
          <a:bodyPr>
            <a:normAutofit/>
          </a:bodyPr>
          <a:lstStyle/>
          <a:p>
            <a:r>
              <a:rPr lang="en-US" dirty="0" smtClean="0">
                <a:solidFill>
                  <a:schemeClr val="tx1"/>
                </a:solidFill>
              </a:rPr>
              <a:t>Define transition in general terms then apply it to an Individualized Education Plan (I.E.P.)</a:t>
            </a:r>
          </a:p>
          <a:p>
            <a:r>
              <a:rPr lang="en-US" dirty="0">
                <a:solidFill>
                  <a:schemeClr val="tx1"/>
                </a:solidFill>
              </a:rPr>
              <a:t>Know who can assist </a:t>
            </a:r>
            <a:r>
              <a:rPr lang="en-US" dirty="0" smtClean="0">
                <a:solidFill>
                  <a:schemeClr val="tx1"/>
                </a:solidFill>
              </a:rPr>
              <a:t>with </a:t>
            </a:r>
            <a:r>
              <a:rPr lang="en-US" dirty="0">
                <a:solidFill>
                  <a:schemeClr val="tx1"/>
                </a:solidFill>
              </a:rPr>
              <a:t>transition </a:t>
            </a:r>
            <a:r>
              <a:rPr lang="en-US" dirty="0" smtClean="0">
                <a:solidFill>
                  <a:schemeClr val="tx1"/>
                </a:solidFill>
              </a:rPr>
              <a:t>planning</a:t>
            </a:r>
          </a:p>
          <a:p>
            <a:r>
              <a:rPr lang="en-US" dirty="0">
                <a:solidFill>
                  <a:schemeClr val="tx1"/>
                </a:solidFill>
              </a:rPr>
              <a:t>Understand </a:t>
            </a:r>
            <a:r>
              <a:rPr lang="en-US" dirty="0" smtClean="0">
                <a:solidFill>
                  <a:schemeClr val="tx1"/>
                </a:solidFill>
              </a:rPr>
              <a:t>self-determination </a:t>
            </a:r>
            <a:r>
              <a:rPr lang="en-US" dirty="0">
                <a:solidFill>
                  <a:schemeClr val="tx1"/>
                </a:solidFill>
              </a:rPr>
              <a:t>and how to participate in an IEP meeting </a:t>
            </a:r>
            <a:endParaRPr lang="en-US" dirty="0" smtClean="0">
              <a:solidFill>
                <a:schemeClr val="tx1"/>
              </a:solidFill>
            </a:endParaRPr>
          </a:p>
          <a:p>
            <a:r>
              <a:rPr lang="en-US" dirty="0">
                <a:solidFill>
                  <a:schemeClr val="tx1"/>
                </a:solidFill>
              </a:rPr>
              <a:t>Learn </a:t>
            </a:r>
            <a:r>
              <a:rPr lang="en-US" dirty="0" smtClean="0">
                <a:solidFill>
                  <a:schemeClr val="tx1"/>
                </a:solidFill>
              </a:rPr>
              <a:t>about transition related websites</a:t>
            </a:r>
          </a:p>
          <a:p>
            <a:r>
              <a:rPr lang="en-US" dirty="0" smtClean="0">
                <a:solidFill>
                  <a:schemeClr val="tx1"/>
                </a:solidFill>
              </a:rPr>
              <a:t>Understand the impact transition planning has on the future</a:t>
            </a:r>
          </a:p>
        </p:txBody>
      </p:sp>
      <p:pic>
        <p:nvPicPr>
          <p:cNvPr id="5124" name="Picture 4" descr="The 12 Most Impactful Books to Read in 2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3145" y="5111931"/>
            <a:ext cx="5727321" cy="1637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5774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270" y="133047"/>
            <a:ext cx="8534400" cy="729102"/>
          </a:xfrm>
        </p:spPr>
        <p:txBody>
          <a:bodyPr/>
          <a:lstStyle/>
          <a:p>
            <a:pPr algn="ctr"/>
            <a:r>
              <a:rPr lang="en-US" dirty="0" smtClean="0">
                <a:solidFill>
                  <a:schemeClr val="bg1"/>
                </a:solidFill>
              </a:rPr>
              <a:t>Agency Support</a:t>
            </a:r>
            <a:endParaRPr lang="en-US" dirty="0">
              <a:solidFill>
                <a:schemeClr val="bg1"/>
              </a:solidFill>
            </a:endParaRPr>
          </a:p>
        </p:txBody>
      </p:sp>
      <p:sp>
        <p:nvSpPr>
          <p:cNvPr id="3" name="Content Placeholder 2"/>
          <p:cNvSpPr>
            <a:spLocks noGrp="1"/>
          </p:cNvSpPr>
          <p:nvPr>
            <p:ph idx="1"/>
          </p:nvPr>
        </p:nvSpPr>
        <p:spPr>
          <a:xfrm>
            <a:off x="1467983" y="1108892"/>
            <a:ext cx="8534400" cy="4473302"/>
          </a:xfrm>
        </p:spPr>
        <p:txBody>
          <a:bodyPr>
            <a:normAutofit/>
          </a:bodyPr>
          <a:lstStyle/>
          <a:p>
            <a:r>
              <a:rPr lang="en-US" dirty="0" smtClean="0">
                <a:solidFill>
                  <a:schemeClr val="tx1"/>
                </a:solidFill>
              </a:rPr>
              <a:t>Organizations that can support you in terms of supporting your needs in the areas of post-secondary education/training, employment, and independent living</a:t>
            </a:r>
          </a:p>
          <a:p>
            <a:pPr marL="0" indent="0">
              <a:buNone/>
            </a:pPr>
            <a:endParaRPr lang="en-US" dirty="0" smtClean="0">
              <a:solidFill>
                <a:schemeClr val="tx1"/>
              </a:solidFill>
            </a:endParaRPr>
          </a:p>
          <a:p>
            <a:r>
              <a:rPr lang="en-US" dirty="0">
                <a:solidFill>
                  <a:schemeClr val="tx1"/>
                </a:solidFill>
              </a:rPr>
              <a:t>P</a:t>
            </a:r>
            <a:r>
              <a:rPr lang="en-US" dirty="0" smtClean="0">
                <a:solidFill>
                  <a:schemeClr val="tx1"/>
                </a:solidFill>
              </a:rPr>
              <a:t>rovide or pay for services</a:t>
            </a:r>
          </a:p>
          <a:p>
            <a:pPr marL="0" indent="0">
              <a:buNone/>
            </a:pPr>
            <a:endParaRPr lang="en-US" dirty="0" smtClean="0">
              <a:solidFill>
                <a:schemeClr val="tx1"/>
              </a:solidFill>
            </a:endParaRPr>
          </a:p>
          <a:p>
            <a:r>
              <a:rPr lang="en-US" dirty="0" smtClean="0">
                <a:solidFill>
                  <a:schemeClr val="tx1"/>
                </a:solidFill>
              </a:rPr>
              <a:t>Many out there…knowing who that are and what they offer is important</a:t>
            </a:r>
          </a:p>
          <a:p>
            <a:pPr marL="0" indent="0">
              <a:buNone/>
            </a:pPr>
            <a:endParaRPr lang="en-US" dirty="0" smtClean="0">
              <a:solidFill>
                <a:schemeClr val="tx1"/>
              </a:solidFill>
            </a:endParaRPr>
          </a:p>
          <a:p>
            <a:r>
              <a:rPr lang="en-US" dirty="0" smtClean="0">
                <a:solidFill>
                  <a:schemeClr val="tx1"/>
                </a:solidFill>
              </a:rPr>
              <a:t>Some are disability specific </a:t>
            </a:r>
          </a:p>
          <a:p>
            <a:pPr marL="0" indent="0">
              <a:buNone/>
            </a:pPr>
            <a:endParaRPr lang="en-US" dirty="0"/>
          </a:p>
        </p:txBody>
      </p:sp>
      <p:pic>
        <p:nvPicPr>
          <p:cNvPr id="9222" name="Picture 6" descr="Death of the Handshake? – Oswego County Business Magaz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9724" y="4206240"/>
            <a:ext cx="3551054" cy="2129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4400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035" y="293189"/>
            <a:ext cx="8534400" cy="699588"/>
          </a:xfrm>
        </p:spPr>
        <p:txBody>
          <a:bodyPr/>
          <a:lstStyle/>
          <a:p>
            <a:r>
              <a:rPr lang="en-US" dirty="0">
                <a:solidFill>
                  <a:schemeClr val="bg1"/>
                </a:solidFill>
              </a:rPr>
              <a:t>What agencies are out there?</a:t>
            </a:r>
            <a:endParaRPr lang="en-US" dirty="0"/>
          </a:p>
        </p:txBody>
      </p:sp>
      <p:sp>
        <p:nvSpPr>
          <p:cNvPr id="3" name="Content Placeholder 2"/>
          <p:cNvSpPr>
            <a:spLocks noGrp="1"/>
          </p:cNvSpPr>
          <p:nvPr>
            <p:ph idx="1"/>
          </p:nvPr>
        </p:nvSpPr>
        <p:spPr>
          <a:xfrm>
            <a:off x="997721" y="984068"/>
            <a:ext cx="8534400" cy="5294812"/>
          </a:xfrm>
        </p:spPr>
        <p:txBody>
          <a:bodyPr>
            <a:normAutofit lnSpcReduction="10000"/>
          </a:bodyPr>
          <a:lstStyle/>
          <a:p>
            <a:r>
              <a:rPr lang="en-US" dirty="0" smtClean="0">
                <a:solidFill>
                  <a:schemeClr val="tx1"/>
                </a:solidFill>
              </a:rPr>
              <a:t>Office of Vocational Rehabilitation (OVR)</a:t>
            </a:r>
          </a:p>
          <a:p>
            <a:pPr lvl="1"/>
            <a:r>
              <a:rPr lang="en-US" dirty="0">
                <a:solidFill>
                  <a:schemeClr val="tx1"/>
                </a:solidFill>
                <a:hlinkClick r:id="rId3"/>
              </a:rPr>
              <a:t>https://</a:t>
            </a:r>
            <a:r>
              <a:rPr lang="en-US" dirty="0" smtClean="0">
                <a:solidFill>
                  <a:schemeClr val="tx1"/>
                </a:solidFill>
                <a:hlinkClick r:id="rId3"/>
              </a:rPr>
              <a:t>www.dli.pa.gov/Individuals/Disability-Services/ovr/Pages/default.aspx</a:t>
            </a:r>
            <a:r>
              <a:rPr lang="en-US" dirty="0" smtClean="0">
                <a:solidFill>
                  <a:schemeClr val="tx1"/>
                </a:solidFill>
              </a:rPr>
              <a:t> </a:t>
            </a:r>
          </a:p>
          <a:p>
            <a:r>
              <a:rPr lang="en-US" dirty="0" smtClean="0">
                <a:solidFill>
                  <a:schemeClr val="tx1"/>
                </a:solidFill>
              </a:rPr>
              <a:t>County Mental Health</a:t>
            </a:r>
          </a:p>
          <a:p>
            <a:pPr lvl="1"/>
            <a:r>
              <a:rPr lang="en-US" dirty="0">
                <a:solidFill>
                  <a:schemeClr val="tx1"/>
                </a:solidFill>
                <a:hlinkClick r:id="rId4"/>
              </a:rPr>
              <a:t>https://</a:t>
            </a:r>
            <a:r>
              <a:rPr lang="en-US" dirty="0" smtClean="0">
                <a:solidFill>
                  <a:schemeClr val="tx1"/>
                </a:solidFill>
                <a:hlinkClick r:id="rId4"/>
              </a:rPr>
              <a:t>www.dhs.pa.gov/providers/Providers/Pages/County-Mental-Health-System.aspx</a:t>
            </a:r>
            <a:r>
              <a:rPr lang="en-US" dirty="0" smtClean="0">
                <a:solidFill>
                  <a:schemeClr val="tx1"/>
                </a:solidFill>
              </a:rPr>
              <a:t> </a:t>
            </a:r>
          </a:p>
          <a:p>
            <a:r>
              <a:rPr lang="en-US" dirty="0" smtClean="0">
                <a:solidFill>
                  <a:schemeClr val="tx1"/>
                </a:solidFill>
              </a:rPr>
              <a:t>Center for Independent living</a:t>
            </a:r>
          </a:p>
          <a:p>
            <a:pPr lvl="1"/>
            <a:r>
              <a:rPr lang="en-US" dirty="0">
                <a:solidFill>
                  <a:schemeClr val="tx1"/>
                </a:solidFill>
                <a:hlinkClick r:id="rId5"/>
              </a:rPr>
              <a:t>https://cilcp.org/programs-services</a:t>
            </a:r>
            <a:r>
              <a:rPr lang="en-US" dirty="0" smtClean="0">
                <a:solidFill>
                  <a:schemeClr val="tx1"/>
                </a:solidFill>
                <a:hlinkClick r:id="rId5"/>
              </a:rPr>
              <a:t>/</a:t>
            </a:r>
            <a:r>
              <a:rPr lang="en-US" dirty="0" smtClean="0">
                <a:solidFill>
                  <a:schemeClr val="tx1"/>
                </a:solidFill>
              </a:rPr>
              <a:t> </a:t>
            </a:r>
          </a:p>
          <a:p>
            <a:r>
              <a:rPr lang="en-US" dirty="0" smtClean="0">
                <a:solidFill>
                  <a:schemeClr val="tx1"/>
                </a:solidFill>
              </a:rPr>
              <a:t>Department of Public Services (Bureau of Autism Services)/ODP</a:t>
            </a:r>
          </a:p>
          <a:p>
            <a:pPr lvl="1"/>
            <a:r>
              <a:rPr lang="en-US" dirty="0">
                <a:solidFill>
                  <a:schemeClr val="tx1"/>
                </a:solidFill>
                <a:hlinkClick r:id="rId6"/>
              </a:rPr>
              <a:t>https://</a:t>
            </a:r>
            <a:r>
              <a:rPr lang="en-US" dirty="0" smtClean="0">
                <a:solidFill>
                  <a:schemeClr val="tx1"/>
                </a:solidFill>
                <a:hlinkClick r:id="rId6"/>
              </a:rPr>
              <a:t>www.dhs.pa.gov/contact/DHS-Offices/Pages/ODP-Bureau%20of%20Autism%20Services.aspx</a:t>
            </a:r>
            <a:r>
              <a:rPr lang="en-US" dirty="0" smtClean="0">
                <a:solidFill>
                  <a:schemeClr val="tx1"/>
                </a:solidFill>
              </a:rPr>
              <a:t> </a:t>
            </a:r>
          </a:p>
          <a:p>
            <a:r>
              <a:rPr lang="en-US" dirty="0" smtClean="0">
                <a:solidFill>
                  <a:schemeClr val="tx1"/>
                </a:solidFill>
              </a:rPr>
              <a:t>Children and Youth Services</a:t>
            </a:r>
          </a:p>
          <a:p>
            <a:pPr marL="0" indent="0">
              <a:buNone/>
            </a:pPr>
            <a:endParaRPr lang="en-US" dirty="0" smtClean="0">
              <a:solidFill>
                <a:schemeClr val="tx1"/>
              </a:solidFill>
            </a:endParaRPr>
          </a:p>
          <a:p>
            <a:r>
              <a:rPr lang="en-US" dirty="0" smtClean="0">
                <a:solidFill>
                  <a:schemeClr val="tx1"/>
                </a:solidFill>
              </a:rPr>
              <a:t>Juvenile Justice System</a:t>
            </a:r>
          </a:p>
        </p:txBody>
      </p:sp>
    </p:spTree>
    <p:extLst>
      <p:ext uri="{BB962C8B-B14F-4D97-AF65-F5344CB8AC3E}">
        <p14:creationId xmlns:p14="http://schemas.microsoft.com/office/powerpoint/2010/main" val="31143854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5015" y="405944"/>
            <a:ext cx="8534400" cy="849936"/>
          </a:xfrm>
        </p:spPr>
        <p:txBody>
          <a:bodyPr/>
          <a:lstStyle/>
          <a:p>
            <a:pPr algn="ctr"/>
            <a:r>
              <a:rPr lang="en-US" dirty="0" smtClean="0">
                <a:solidFill>
                  <a:schemeClr val="bg1"/>
                </a:solidFill>
              </a:rPr>
              <a:t>Youth Virtual Coffee drop-in </a:t>
            </a:r>
            <a:endParaRPr lang="en-US" dirty="0">
              <a:solidFill>
                <a:schemeClr val="bg1"/>
              </a:solidFill>
            </a:endParaRPr>
          </a:p>
        </p:txBody>
      </p:sp>
      <p:sp>
        <p:nvSpPr>
          <p:cNvPr id="5" name="Content Placeholder 4"/>
          <p:cNvSpPr>
            <a:spLocks noGrp="1"/>
          </p:cNvSpPr>
          <p:nvPr>
            <p:ph idx="1"/>
          </p:nvPr>
        </p:nvSpPr>
        <p:spPr>
          <a:xfrm>
            <a:off x="1229157" y="1580768"/>
            <a:ext cx="8746116" cy="4387273"/>
          </a:xfrm>
        </p:spPr>
        <p:txBody>
          <a:bodyPr>
            <a:normAutofit lnSpcReduction="10000"/>
          </a:bodyPr>
          <a:lstStyle/>
          <a:p>
            <a:r>
              <a:rPr lang="en-US" dirty="0" smtClean="0">
                <a:solidFill>
                  <a:schemeClr val="tx1"/>
                </a:solidFill>
              </a:rPr>
              <a:t>Every Thursday at 12:00 through the PEAL Center</a:t>
            </a:r>
          </a:p>
          <a:p>
            <a:pPr marL="0" indent="0">
              <a:buNone/>
            </a:pPr>
            <a:endParaRPr lang="en-US" dirty="0" smtClean="0">
              <a:solidFill>
                <a:schemeClr val="tx1"/>
              </a:solidFill>
            </a:endParaRPr>
          </a:p>
          <a:p>
            <a:r>
              <a:rPr lang="en-US" dirty="0" smtClean="0">
                <a:solidFill>
                  <a:schemeClr val="tx1"/>
                </a:solidFill>
              </a:rPr>
              <a:t>30 minute virtual sessions </a:t>
            </a:r>
          </a:p>
          <a:p>
            <a:pPr marL="0" indent="0">
              <a:buNone/>
            </a:pPr>
            <a:endParaRPr lang="en-US" dirty="0" smtClean="0">
              <a:solidFill>
                <a:schemeClr val="tx1"/>
              </a:solidFill>
            </a:endParaRPr>
          </a:p>
          <a:p>
            <a:r>
              <a:rPr lang="en-US" dirty="0" smtClean="0">
                <a:solidFill>
                  <a:schemeClr val="tx1"/>
                </a:solidFill>
              </a:rPr>
              <a:t>Relax and chat with other young people about secondary transition topics</a:t>
            </a:r>
          </a:p>
          <a:p>
            <a:pPr marL="0" indent="0">
              <a:buNone/>
            </a:pPr>
            <a:endParaRPr lang="en-US" dirty="0" smtClean="0">
              <a:solidFill>
                <a:schemeClr val="tx1"/>
              </a:solidFill>
            </a:endParaRPr>
          </a:p>
          <a:p>
            <a:r>
              <a:rPr lang="en-US" dirty="0" smtClean="0">
                <a:solidFill>
                  <a:schemeClr val="tx1"/>
                </a:solidFill>
              </a:rPr>
              <a:t>Zoom Link – </a:t>
            </a:r>
            <a:r>
              <a:rPr lang="en-US" dirty="0" smtClean="0">
                <a:solidFill>
                  <a:schemeClr val="tx1"/>
                </a:solidFill>
                <a:hlinkClick r:id="rId3"/>
              </a:rPr>
              <a:t>https://zoom.us/j/95790302310</a:t>
            </a:r>
            <a:endParaRPr lang="en-US" dirty="0" smtClean="0">
              <a:solidFill>
                <a:schemeClr val="tx1"/>
              </a:solidFill>
            </a:endParaRPr>
          </a:p>
          <a:p>
            <a:pPr marL="0" indent="0">
              <a:buNone/>
            </a:pPr>
            <a:endParaRPr lang="en-US" dirty="0" smtClean="0">
              <a:solidFill>
                <a:schemeClr val="tx1"/>
              </a:solidFill>
            </a:endParaRPr>
          </a:p>
          <a:p>
            <a:r>
              <a:rPr lang="en-US" dirty="0" smtClean="0">
                <a:solidFill>
                  <a:schemeClr val="tx1"/>
                </a:solidFill>
              </a:rPr>
              <a:t>View the topic for each week on the calendar – 			  </a:t>
            </a:r>
            <a:r>
              <a:rPr lang="en-US" dirty="0" smtClean="0">
                <a:solidFill>
                  <a:schemeClr val="tx1"/>
                </a:solidFill>
                <a:hlinkClick r:id="rId4"/>
              </a:rPr>
              <a:t>https://www.pealcenter.org/events</a:t>
            </a:r>
            <a:r>
              <a:rPr lang="en-US" dirty="0" smtClean="0">
                <a:solidFill>
                  <a:schemeClr val="tx1"/>
                </a:solidFill>
              </a:rPr>
              <a:t> </a:t>
            </a:r>
          </a:p>
        </p:txBody>
      </p:sp>
      <p:pic>
        <p:nvPicPr>
          <p:cNvPr id="1028" name="Picture 4" descr="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41320" y="5078083"/>
            <a:ext cx="2643043" cy="17799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11oz White Coffee Mug - Premiere Event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30176" y="0"/>
            <a:ext cx="1661824" cy="1661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8378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7023" y="209007"/>
            <a:ext cx="8534400" cy="1001486"/>
          </a:xfrm>
        </p:spPr>
        <p:txBody>
          <a:bodyPr/>
          <a:lstStyle/>
          <a:p>
            <a:pPr algn="ctr"/>
            <a:r>
              <a:rPr lang="en-US" dirty="0" smtClean="0">
                <a:solidFill>
                  <a:schemeClr val="bg1"/>
                </a:solidFill>
              </a:rPr>
              <a:t>Transition Planning into reality </a:t>
            </a:r>
            <a:endParaRPr lang="en-US" dirty="0">
              <a:solidFill>
                <a:schemeClr val="bg1"/>
              </a:solidFill>
            </a:endParaRPr>
          </a:p>
        </p:txBody>
      </p:sp>
      <p:sp>
        <p:nvSpPr>
          <p:cNvPr id="3" name="Content Placeholder 2"/>
          <p:cNvSpPr>
            <a:spLocks noGrp="1"/>
          </p:cNvSpPr>
          <p:nvPr>
            <p:ph idx="1"/>
          </p:nvPr>
        </p:nvSpPr>
        <p:spPr>
          <a:xfrm>
            <a:off x="1276395" y="1428206"/>
            <a:ext cx="8534400" cy="3927565"/>
          </a:xfrm>
        </p:spPr>
        <p:txBody>
          <a:bodyPr>
            <a:noAutofit/>
          </a:bodyPr>
          <a:lstStyle/>
          <a:p>
            <a:r>
              <a:rPr lang="en-US" dirty="0" smtClean="0">
                <a:solidFill>
                  <a:schemeClr val="tx1"/>
                </a:solidFill>
              </a:rPr>
              <a:t>Visualization is a powerful tool but make sure you tell others</a:t>
            </a:r>
            <a:r>
              <a:rPr lang="en-US" sz="2000" dirty="0" smtClean="0">
                <a:solidFill>
                  <a:schemeClr val="tx1"/>
                </a:solidFill>
              </a:rPr>
              <a:t/>
            </a:r>
            <a:br>
              <a:rPr lang="en-US" sz="2000" dirty="0" smtClean="0">
                <a:solidFill>
                  <a:schemeClr val="tx1"/>
                </a:solidFill>
              </a:rPr>
            </a:br>
            <a:endParaRPr lang="en-US" sz="2000" dirty="0" smtClean="0">
              <a:solidFill>
                <a:schemeClr val="tx1"/>
              </a:solidFill>
            </a:endParaRPr>
          </a:p>
          <a:p>
            <a:r>
              <a:rPr lang="en-US" dirty="0" smtClean="0">
                <a:solidFill>
                  <a:schemeClr val="tx1"/>
                </a:solidFill>
              </a:rPr>
              <a:t>Dream big and set goals along the way (short and long term)</a:t>
            </a:r>
          </a:p>
          <a:p>
            <a:pPr marL="0" indent="0">
              <a:buNone/>
            </a:pPr>
            <a:endParaRPr lang="en-US" dirty="0" smtClean="0">
              <a:solidFill>
                <a:schemeClr val="tx1"/>
              </a:solidFill>
            </a:endParaRPr>
          </a:p>
          <a:p>
            <a:r>
              <a:rPr lang="en-US" dirty="0" smtClean="0">
                <a:solidFill>
                  <a:schemeClr val="tx1"/>
                </a:solidFill>
              </a:rPr>
              <a:t>Don’t let yourself be your worst enemy – believe in yourself </a:t>
            </a:r>
          </a:p>
          <a:p>
            <a:pPr marL="0" indent="0">
              <a:buNone/>
            </a:pPr>
            <a:endParaRPr lang="en-US" dirty="0" smtClean="0">
              <a:solidFill>
                <a:schemeClr val="tx1"/>
              </a:solidFill>
            </a:endParaRPr>
          </a:p>
          <a:p>
            <a:r>
              <a:rPr lang="en-US" dirty="0" smtClean="0">
                <a:solidFill>
                  <a:schemeClr val="tx1"/>
                </a:solidFill>
              </a:rPr>
              <a:t>Be resilient, never stop working for what you want, and never ever give up</a:t>
            </a:r>
          </a:p>
          <a:p>
            <a:pPr marL="0" indent="0">
              <a:buNone/>
            </a:pPr>
            <a:endParaRPr lang="en-US" dirty="0" smtClean="0">
              <a:solidFill>
                <a:schemeClr val="tx1"/>
              </a:solidFill>
            </a:endParaRPr>
          </a:p>
          <a:p>
            <a:r>
              <a:rPr lang="en-US" dirty="0" smtClean="0">
                <a:solidFill>
                  <a:schemeClr val="tx1"/>
                </a:solidFill>
              </a:rPr>
              <a:t>Greatness takes time - be patient  </a:t>
            </a:r>
          </a:p>
        </p:txBody>
      </p:sp>
    </p:spTree>
    <p:extLst>
      <p:ext uri="{BB962C8B-B14F-4D97-AF65-F5344CB8AC3E}">
        <p14:creationId xmlns:p14="http://schemas.microsoft.com/office/powerpoint/2010/main" val="32076458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a:xfrm>
            <a:off x="1524721" y="1654082"/>
            <a:ext cx="8553306" cy="4765192"/>
          </a:xfrm>
        </p:spPr>
        <p:txBody>
          <a:bodyPr>
            <a:normAutofit fontScale="70000" lnSpcReduction="20000"/>
          </a:bodyPr>
          <a:lstStyle/>
          <a:p>
            <a:endParaRPr lang="en-US" dirty="0"/>
          </a:p>
          <a:p>
            <a:r>
              <a:rPr lang="en-US" sz="2900" dirty="0" smtClean="0">
                <a:solidFill>
                  <a:schemeClr val="tx1"/>
                </a:solidFill>
              </a:rPr>
              <a:t>The </a:t>
            </a:r>
            <a:r>
              <a:rPr lang="en-US" sz="2900" dirty="0">
                <a:solidFill>
                  <a:schemeClr val="tx1"/>
                </a:solidFill>
              </a:rPr>
              <a:t>local task force is a parent/family network group for families that have a child with a </a:t>
            </a:r>
            <a:r>
              <a:rPr lang="en-US" sz="2900" dirty="0" smtClean="0">
                <a:solidFill>
                  <a:schemeClr val="tx1"/>
                </a:solidFill>
              </a:rPr>
              <a:t>disability</a:t>
            </a:r>
            <a:r>
              <a:rPr lang="en-US" sz="2900" dirty="0">
                <a:solidFill>
                  <a:schemeClr val="tx1"/>
                </a:solidFill>
              </a:rPr>
              <a:t>	</a:t>
            </a:r>
          </a:p>
          <a:p>
            <a:pPr marL="0" indent="0">
              <a:buNone/>
            </a:pPr>
            <a:endParaRPr lang="en-US" sz="2900" dirty="0">
              <a:solidFill>
                <a:schemeClr val="tx1"/>
              </a:solidFill>
            </a:endParaRPr>
          </a:p>
          <a:p>
            <a:r>
              <a:rPr lang="en-US" sz="2900" dirty="0">
                <a:solidFill>
                  <a:schemeClr val="tx1"/>
                </a:solidFill>
              </a:rPr>
              <a:t>The purpose of the meetings is to educate, network, communicate, and support one </a:t>
            </a:r>
            <a:r>
              <a:rPr lang="en-US" sz="2900" dirty="0" smtClean="0">
                <a:solidFill>
                  <a:schemeClr val="tx1"/>
                </a:solidFill>
              </a:rPr>
              <a:t>another</a:t>
            </a:r>
            <a:r>
              <a:rPr lang="en-US" sz="2900" dirty="0">
                <a:solidFill>
                  <a:schemeClr val="tx1"/>
                </a:solidFill>
              </a:rPr>
              <a:t> </a:t>
            </a:r>
            <a:r>
              <a:rPr lang="en-US" sz="2900" dirty="0" smtClean="0">
                <a:solidFill>
                  <a:schemeClr val="tx1"/>
                </a:solidFill>
              </a:rPr>
              <a:t>through the special education maze</a:t>
            </a:r>
          </a:p>
          <a:p>
            <a:pPr marL="0" indent="0">
              <a:buNone/>
            </a:pPr>
            <a:endParaRPr lang="en-US" sz="2900" dirty="0">
              <a:solidFill>
                <a:schemeClr val="tx1"/>
              </a:solidFill>
            </a:endParaRPr>
          </a:p>
          <a:p>
            <a:r>
              <a:rPr lang="en-US" sz="2600" dirty="0" smtClean="0">
                <a:solidFill>
                  <a:schemeClr val="tx1"/>
                </a:solidFill>
              </a:rPr>
              <a:t>Meeting dates via Zoom (9:00 a.m. – 10:30 a.m.)</a:t>
            </a:r>
          </a:p>
          <a:p>
            <a:pPr lvl="1">
              <a:lnSpc>
                <a:spcPct val="120000"/>
              </a:lnSpc>
              <a:spcBef>
                <a:spcPts val="0"/>
              </a:spcBef>
              <a:spcAft>
                <a:spcPts val="0"/>
              </a:spcAft>
            </a:pPr>
            <a:r>
              <a:rPr lang="en-US" sz="2600" dirty="0" smtClean="0">
                <a:solidFill>
                  <a:schemeClr val="tx1"/>
                </a:solidFill>
              </a:rPr>
              <a:t>Tuesday</a:t>
            </a:r>
            <a:r>
              <a:rPr lang="en-US" sz="2600" dirty="0">
                <a:solidFill>
                  <a:schemeClr val="tx1"/>
                </a:solidFill>
              </a:rPr>
              <a:t>, October 27</a:t>
            </a:r>
            <a:r>
              <a:rPr lang="en-US" sz="2600" baseline="30000" dirty="0">
                <a:solidFill>
                  <a:schemeClr val="tx1"/>
                </a:solidFill>
              </a:rPr>
              <a:t>th</a:t>
            </a:r>
            <a:r>
              <a:rPr lang="en-US" sz="2600" dirty="0">
                <a:solidFill>
                  <a:schemeClr val="tx1"/>
                </a:solidFill>
              </a:rPr>
              <a:t> 2020 </a:t>
            </a:r>
          </a:p>
          <a:p>
            <a:pPr lvl="1">
              <a:lnSpc>
                <a:spcPct val="120000"/>
              </a:lnSpc>
              <a:spcBef>
                <a:spcPts val="0"/>
              </a:spcBef>
              <a:spcAft>
                <a:spcPts val="0"/>
              </a:spcAft>
            </a:pPr>
            <a:r>
              <a:rPr lang="en-US" sz="2600" dirty="0">
                <a:solidFill>
                  <a:schemeClr val="tx1"/>
                </a:solidFill>
              </a:rPr>
              <a:t>Wednesday, January 27</a:t>
            </a:r>
            <a:r>
              <a:rPr lang="en-US" sz="2600" baseline="30000" dirty="0">
                <a:solidFill>
                  <a:schemeClr val="tx1"/>
                </a:solidFill>
              </a:rPr>
              <a:t>th </a:t>
            </a:r>
            <a:r>
              <a:rPr lang="en-US" sz="2600" dirty="0">
                <a:solidFill>
                  <a:schemeClr val="tx1"/>
                </a:solidFill>
              </a:rPr>
              <a:t>2021</a:t>
            </a:r>
          </a:p>
          <a:p>
            <a:pPr lvl="1">
              <a:lnSpc>
                <a:spcPct val="120000"/>
              </a:lnSpc>
              <a:spcBef>
                <a:spcPts val="0"/>
              </a:spcBef>
              <a:spcAft>
                <a:spcPts val="0"/>
              </a:spcAft>
            </a:pPr>
            <a:r>
              <a:rPr lang="en-US" sz="2600" dirty="0">
                <a:solidFill>
                  <a:schemeClr val="tx1"/>
                </a:solidFill>
              </a:rPr>
              <a:t>Wednesday, March 31</a:t>
            </a:r>
            <a:r>
              <a:rPr lang="en-US" sz="2600" baseline="30000" dirty="0">
                <a:solidFill>
                  <a:schemeClr val="tx1"/>
                </a:solidFill>
              </a:rPr>
              <a:t>st</a:t>
            </a:r>
            <a:r>
              <a:rPr lang="en-US" sz="2600" dirty="0">
                <a:solidFill>
                  <a:schemeClr val="tx1"/>
                </a:solidFill>
              </a:rPr>
              <a:t> 2021</a:t>
            </a:r>
          </a:p>
          <a:p>
            <a:pPr lvl="1">
              <a:lnSpc>
                <a:spcPct val="120000"/>
              </a:lnSpc>
              <a:spcBef>
                <a:spcPts val="0"/>
              </a:spcBef>
              <a:spcAft>
                <a:spcPts val="0"/>
              </a:spcAft>
            </a:pPr>
            <a:r>
              <a:rPr lang="en-US" sz="2600" dirty="0">
                <a:solidFill>
                  <a:schemeClr val="tx1"/>
                </a:solidFill>
              </a:rPr>
              <a:t>Wednesday, May 26</a:t>
            </a:r>
            <a:r>
              <a:rPr lang="en-US" sz="2600" baseline="30000" dirty="0">
                <a:solidFill>
                  <a:schemeClr val="tx1"/>
                </a:solidFill>
              </a:rPr>
              <a:t>th</a:t>
            </a:r>
            <a:r>
              <a:rPr lang="en-US" sz="2600" dirty="0">
                <a:solidFill>
                  <a:schemeClr val="tx1"/>
                </a:solidFill>
              </a:rPr>
              <a:t> 2021 </a:t>
            </a:r>
            <a:endParaRPr lang="en-US" sz="2600" dirty="0" smtClean="0">
              <a:solidFill>
                <a:schemeClr val="tx1"/>
              </a:solidFill>
            </a:endParaRPr>
          </a:p>
          <a:p>
            <a:pPr marL="457200" lvl="1" indent="0" algn="ctr">
              <a:lnSpc>
                <a:spcPct val="120000"/>
              </a:lnSpc>
              <a:spcBef>
                <a:spcPts val="0"/>
              </a:spcBef>
              <a:spcAft>
                <a:spcPts val="0"/>
              </a:spcAft>
              <a:buNone/>
            </a:pPr>
            <a:r>
              <a:rPr lang="en-US" sz="2600" dirty="0">
                <a:solidFill>
                  <a:schemeClr val="tx1"/>
                </a:solidFill>
                <a:hlinkClick r:id="rId3"/>
              </a:rPr>
              <a:t>https://</a:t>
            </a:r>
            <a:r>
              <a:rPr lang="en-US" sz="2600" dirty="0" smtClean="0">
                <a:solidFill>
                  <a:schemeClr val="tx1"/>
                </a:solidFill>
                <a:hlinkClick r:id="rId3"/>
              </a:rPr>
              <a:t>www.tiu11.org/wp-content/uploads/2020/10/Local-Task-Force-Brochure-Updated-8-26-2020.pdf</a:t>
            </a:r>
            <a:r>
              <a:rPr lang="en-US" sz="2600" dirty="0" smtClean="0">
                <a:solidFill>
                  <a:schemeClr val="tx1"/>
                </a:solidFill>
              </a:rPr>
              <a:t> </a:t>
            </a:r>
            <a:endParaRPr lang="en-US" sz="2600" dirty="0">
              <a:solidFill>
                <a:schemeClr val="tx1"/>
              </a:solidFill>
            </a:endParaRPr>
          </a:p>
          <a:p>
            <a:pPr marL="0" indent="0">
              <a:buNone/>
            </a:pPr>
            <a:endParaRPr lang="en-US" dirty="0"/>
          </a:p>
          <a:p>
            <a:endParaRPr lang="en-US" dirty="0"/>
          </a:p>
        </p:txBody>
      </p:sp>
      <p:sp>
        <p:nvSpPr>
          <p:cNvPr id="4" name="Title 1"/>
          <p:cNvSpPr txBox="1">
            <a:spLocks/>
          </p:cNvSpPr>
          <p:nvPr/>
        </p:nvSpPr>
        <p:spPr>
          <a:xfrm>
            <a:off x="1524721" y="198581"/>
            <a:ext cx="8001000" cy="1223819"/>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dirty="0" smtClean="0">
                <a:solidFill>
                  <a:schemeClr val="bg1"/>
                </a:solidFill>
              </a:rPr>
              <a:t>Calling all Parents  </a:t>
            </a:r>
          </a:p>
          <a:p>
            <a:pPr algn="ctr"/>
            <a:r>
              <a:rPr lang="en-US" sz="3600" dirty="0" smtClean="0">
                <a:solidFill>
                  <a:schemeClr val="bg1"/>
                </a:solidFill>
              </a:rPr>
              <a:t>- Local </a:t>
            </a:r>
            <a:r>
              <a:rPr lang="en-US" sz="3600" dirty="0">
                <a:solidFill>
                  <a:schemeClr val="bg1"/>
                </a:solidFill>
              </a:rPr>
              <a:t>Task </a:t>
            </a:r>
            <a:r>
              <a:rPr lang="en-US" sz="3600" dirty="0" smtClean="0">
                <a:solidFill>
                  <a:schemeClr val="bg1"/>
                </a:solidFill>
              </a:rPr>
              <a:t>Force - </a:t>
            </a:r>
            <a:endParaRPr lang="en-US" sz="3600" dirty="0">
              <a:solidFill>
                <a:schemeClr val="bg1"/>
              </a:solidFill>
            </a:endParaRPr>
          </a:p>
        </p:txBody>
      </p:sp>
    </p:spTree>
    <p:extLst>
      <p:ext uri="{BB962C8B-B14F-4D97-AF65-F5344CB8AC3E}">
        <p14:creationId xmlns:p14="http://schemas.microsoft.com/office/powerpoint/2010/main" val="9808334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90099"/>
            <a:ext cx="8534400" cy="842314"/>
          </a:xfrm>
        </p:spPr>
        <p:txBody>
          <a:bodyPr>
            <a:normAutofit/>
          </a:bodyPr>
          <a:lstStyle/>
          <a:p>
            <a:pPr algn="ctr"/>
            <a:r>
              <a:rPr lang="en-US" sz="4800" dirty="0" smtClean="0">
                <a:solidFill>
                  <a:schemeClr val="bg1"/>
                </a:solidFill>
              </a:rPr>
              <a:t>Questions?</a:t>
            </a:r>
            <a:endParaRPr lang="en-US" sz="4800" dirty="0">
              <a:solidFill>
                <a:schemeClr val="bg1"/>
              </a:solidFill>
            </a:endParaRPr>
          </a:p>
        </p:txBody>
      </p:sp>
      <p:pic>
        <p:nvPicPr>
          <p:cNvPr id="10242" name="Picture 2" descr="The importance of women in academe asking bold ques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443" y="1417956"/>
            <a:ext cx="8629650" cy="504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4975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160" y="287384"/>
            <a:ext cx="9474927" cy="949718"/>
          </a:xfrm>
        </p:spPr>
        <p:txBody>
          <a:bodyPr>
            <a:noAutofit/>
          </a:bodyPr>
          <a:lstStyle/>
          <a:p>
            <a:pPr algn="ctr"/>
            <a:r>
              <a:rPr lang="en-US" sz="4800" dirty="0" smtClean="0">
                <a:solidFill>
                  <a:schemeClr val="bg1"/>
                </a:solidFill>
              </a:rPr>
              <a:t>First Lets define transition</a:t>
            </a:r>
            <a:endParaRPr lang="en-US" sz="4800" dirty="0">
              <a:solidFill>
                <a:schemeClr val="bg1"/>
              </a:solidFill>
            </a:endParaRPr>
          </a:p>
        </p:txBody>
      </p:sp>
      <p:sp>
        <p:nvSpPr>
          <p:cNvPr id="7" name="Content Placeholder 7"/>
          <p:cNvSpPr txBox="1">
            <a:spLocks/>
          </p:cNvSpPr>
          <p:nvPr/>
        </p:nvSpPr>
        <p:spPr>
          <a:xfrm>
            <a:off x="1205141" y="1590381"/>
            <a:ext cx="8250783" cy="3459679"/>
          </a:xfrm>
          <a:prstGeom prst="rect">
            <a:avLst/>
          </a:prstGeom>
        </p:spPr>
        <p:txBody>
          <a:bodyPr vert="horz" lIns="91440" tIns="45720" rIns="91440" bIns="45720" rtlCol="0" anchor="ctr">
            <a:normAutofit fontScale="925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en-US" dirty="0"/>
          </a:p>
          <a:p>
            <a:pPr marL="0" indent="0">
              <a:buNone/>
            </a:pPr>
            <a:endParaRPr lang="en-US" sz="2200" dirty="0"/>
          </a:p>
          <a:p>
            <a:r>
              <a:rPr lang="en-US" sz="2200" dirty="0" smtClean="0">
                <a:solidFill>
                  <a:schemeClr val="tx1"/>
                </a:solidFill>
              </a:rPr>
              <a:t>Webster’s </a:t>
            </a:r>
            <a:r>
              <a:rPr lang="en-US" sz="2200" dirty="0">
                <a:solidFill>
                  <a:schemeClr val="tx1"/>
                </a:solidFill>
              </a:rPr>
              <a:t>Dictionary -  passage from one state, stage, subject, or place to another; </a:t>
            </a:r>
            <a:r>
              <a:rPr lang="en-US" sz="2200" dirty="0" smtClean="0">
                <a:solidFill>
                  <a:schemeClr val="tx1"/>
                </a:solidFill>
              </a:rPr>
              <a:t>change</a:t>
            </a:r>
          </a:p>
          <a:p>
            <a:pPr marL="0" indent="0">
              <a:buNone/>
            </a:pPr>
            <a:endParaRPr lang="en-US" sz="2200" dirty="0" smtClean="0">
              <a:solidFill>
                <a:schemeClr val="tx1"/>
              </a:solidFill>
            </a:endParaRPr>
          </a:p>
          <a:p>
            <a:r>
              <a:rPr lang="en-US" sz="2200" dirty="0" smtClean="0">
                <a:solidFill>
                  <a:schemeClr val="tx1"/>
                </a:solidFill>
              </a:rPr>
              <a:t>Life in general is full of </a:t>
            </a:r>
            <a:r>
              <a:rPr lang="en-US" sz="2200" dirty="0" smtClean="0">
                <a:solidFill>
                  <a:schemeClr val="tx1"/>
                </a:solidFill>
              </a:rPr>
              <a:t>change.</a:t>
            </a:r>
            <a:endParaRPr lang="en-US" sz="2200" dirty="0" smtClean="0">
              <a:solidFill>
                <a:schemeClr val="tx1"/>
              </a:solidFill>
            </a:endParaRPr>
          </a:p>
          <a:p>
            <a:pPr marL="0" indent="0">
              <a:buNone/>
            </a:pPr>
            <a:endParaRPr lang="en-US" sz="2200" dirty="0" smtClean="0">
              <a:solidFill>
                <a:schemeClr val="tx1"/>
              </a:solidFill>
            </a:endParaRPr>
          </a:p>
          <a:p>
            <a:r>
              <a:rPr lang="en-US" sz="2200" dirty="0" smtClean="0">
                <a:solidFill>
                  <a:schemeClr val="tx1"/>
                </a:solidFill>
              </a:rPr>
              <a:t>There are a board range of emotions that you can feel when you experience </a:t>
            </a:r>
            <a:r>
              <a:rPr lang="en-US" sz="2200" dirty="0" smtClean="0">
                <a:solidFill>
                  <a:schemeClr val="tx1"/>
                </a:solidFill>
              </a:rPr>
              <a:t>change. </a:t>
            </a:r>
            <a:r>
              <a:rPr lang="en-US" sz="2200" dirty="0" smtClean="0">
                <a:solidFill>
                  <a:schemeClr val="tx1"/>
                </a:solidFill>
              </a:rPr>
              <a:t>(excitement, joy, fear, stress, frustration, etc.)</a:t>
            </a:r>
            <a:endParaRPr lang="en-US" sz="2200" dirty="0" smtClean="0"/>
          </a:p>
          <a:p>
            <a:endParaRPr lang="en-US" dirty="0" smtClean="0"/>
          </a:p>
          <a:p>
            <a:endParaRPr lang="en-US" dirty="0"/>
          </a:p>
        </p:txBody>
      </p:sp>
      <p:pic>
        <p:nvPicPr>
          <p:cNvPr id="3" name="Picture 2"/>
          <p:cNvPicPr>
            <a:picLocks noChangeAspect="1"/>
          </p:cNvPicPr>
          <p:nvPr/>
        </p:nvPicPr>
        <p:blipFill>
          <a:blip r:embed="rId3"/>
          <a:stretch>
            <a:fillRect/>
          </a:stretch>
        </p:blipFill>
        <p:spPr>
          <a:xfrm>
            <a:off x="9262753" y="5050060"/>
            <a:ext cx="2809483" cy="1734049"/>
          </a:xfrm>
          <a:prstGeom prst="rect">
            <a:avLst/>
          </a:prstGeom>
        </p:spPr>
      </p:pic>
    </p:spTree>
    <p:extLst>
      <p:ext uri="{BB962C8B-B14F-4D97-AF65-F5344CB8AC3E}">
        <p14:creationId xmlns:p14="http://schemas.microsoft.com/office/powerpoint/2010/main" val="243024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1559" y="226425"/>
            <a:ext cx="9008429" cy="1262742"/>
          </a:xfrm>
        </p:spPr>
        <p:txBody>
          <a:bodyPr>
            <a:normAutofit/>
          </a:bodyPr>
          <a:lstStyle/>
          <a:p>
            <a:pPr algn="ctr"/>
            <a:r>
              <a:rPr lang="en-US" dirty="0" smtClean="0">
                <a:solidFill>
                  <a:schemeClr val="bg1"/>
                </a:solidFill>
              </a:rPr>
              <a:t>School/Work/Living Transitions – </a:t>
            </a:r>
            <a:br>
              <a:rPr lang="en-US" dirty="0" smtClean="0">
                <a:solidFill>
                  <a:schemeClr val="bg1"/>
                </a:solidFill>
              </a:rPr>
            </a:br>
            <a:r>
              <a:rPr lang="en-US" dirty="0" smtClean="0">
                <a:solidFill>
                  <a:schemeClr val="bg1"/>
                </a:solidFill>
              </a:rPr>
              <a:t>This Tells My Story</a:t>
            </a:r>
            <a:endParaRPr lang="en-US" dirty="0">
              <a:solidFill>
                <a:schemeClr val="bg1"/>
              </a:solidFill>
            </a:endParaRPr>
          </a:p>
        </p:txBody>
      </p:sp>
      <p:pic>
        <p:nvPicPr>
          <p:cNvPr id="2054" name="Picture 6" descr="Manheim Central board balances high school renovation design versus cost |  Regional | lancasteronline.com"/>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63075" y="1623410"/>
            <a:ext cx="1958369" cy="133852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anheim Borough zoning board approves exemption for use of H.C. Burgard  school | Regional | lancasteronline.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402" y="1625729"/>
            <a:ext cx="2014823" cy="134825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scontent-lga3-1.xx.fbcdn.net/v/t1.0-9/38688390_273096063500134_6048630918589972480_n.jpg?_nc_cat=101&amp;_nc_sid=6e5ad9&amp;_nc_ohc=rQktl_2dWmAAX-DArtv&amp;_nc_ht=scontent-lga3-1.xx&amp;oh=d942fcea7c360eda85fb1564f596bd3c&amp;oe=5F74BDE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7029" y="1624154"/>
            <a:ext cx="2008922" cy="131241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Teas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19936" y="1603917"/>
            <a:ext cx="1891458" cy="1352890"/>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p:cNvSpPr/>
          <p:nvPr/>
        </p:nvSpPr>
        <p:spPr>
          <a:xfrm>
            <a:off x="2297664" y="2186911"/>
            <a:ext cx="330926" cy="2462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p:cNvSpPr/>
          <p:nvPr/>
        </p:nvSpPr>
        <p:spPr>
          <a:xfrm>
            <a:off x="4954050" y="2136163"/>
            <a:ext cx="330926" cy="2462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2"/>
          <p:cNvSpPr/>
          <p:nvPr/>
        </p:nvSpPr>
        <p:spPr>
          <a:xfrm>
            <a:off x="7599543" y="2099428"/>
            <a:ext cx="330926" cy="2830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66" name="Picture 18" descr="Image may contain: tex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96577" y="3385181"/>
            <a:ext cx="1924823" cy="1323508"/>
          </a:xfrm>
          <a:prstGeom prst="rect">
            <a:avLst/>
          </a:prstGeom>
          <a:noFill/>
          <a:extLst>
            <a:ext uri="{909E8E84-426E-40DD-AFC4-6F175D3DCCD1}">
              <a14:hiddenFill xmlns:a14="http://schemas.microsoft.com/office/drawing/2010/main">
                <a:solidFill>
                  <a:srgbClr val="FFFFFF"/>
                </a:solidFill>
              </a14:hiddenFill>
            </a:ext>
          </a:extLst>
        </p:spPr>
      </p:pic>
      <p:sp>
        <p:nvSpPr>
          <p:cNvPr id="18" name="Right Arrow 17"/>
          <p:cNvSpPr/>
          <p:nvPr/>
        </p:nvSpPr>
        <p:spPr>
          <a:xfrm>
            <a:off x="7255981" y="3970854"/>
            <a:ext cx="330926" cy="2462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TIU11 Logo"/>
          <p:cNvPicPr/>
          <p:nvPr/>
        </p:nvPicPr>
        <p:blipFill>
          <a:blip r:embed="rId8">
            <a:extLst>
              <a:ext uri="{28A0092B-C50C-407E-A947-70E740481C1C}">
                <a14:useLocalDpi xmlns:a14="http://schemas.microsoft.com/office/drawing/2010/main" val="0"/>
              </a:ext>
            </a:extLst>
          </a:blip>
          <a:srcRect/>
          <a:stretch>
            <a:fillRect/>
          </a:stretch>
        </p:blipFill>
        <p:spPr bwMode="auto">
          <a:xfrm>
            <a:off x="10161255" y="3740570"/>
            <a:ext cx="1944638" cy="599916"/>
          </a:xfrm>
          <a:prstGeom prst="rect">
            <a:avLst/>
          </a:prstGeom>
          <a:noFill/>
          <a:ln>
            <a:noFill/>
          </a:ln>
        </p:spPr>
      </p:pic>
      <p:pic>
        <p:nvPicPr>
          <p:cNvPr id="2074" name="Picture 26" descr="Saint Francis Universit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43591" y="1643274"/>
            <a:ext cx="1672849" cy="1313161"/>
          </a:xfrm>
          <a:prstGeom prst="rect">
            <a:avLst/>
          </a:prstGeom>
          <a:noFill/>
          <a:extLst>
            <a:ext uri="{909E8E84-426E-40DD-AFC4-6F175D3DCCD1}">
              <a14:hiddenFill xmlns:a14="http://schemas.microsoft.com/office/drawing/2010/main">
                <a:solidFill>
                  <a:srgbClr val="FFFFFF"/>
                </a:solidFill>
              </a14:hiddenFill>
            </a:ext>
          </a:extLst>
        </p:spPr>
      </p:pic>
      <p:sp>
        <p:nvSpPr>
          <p:cNvPr id="25" name="Right Arrow 24"/>
          <p:cNvSpPr/>
          <p:nvPr/>
        </p:nvSpPr>
        <p:spPr>
          <a:xfrm>
            <a:off x="10046863" y="2099428"/>
            <a:ext cx="330926" cy="2830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78" name="Picture 30" descr="Where Excavating Solutions Begin | H.L. Wiker Inc."/>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796" y="3661742"/>
            <a:ext cx="2318344" cy="618225"/>
          </a:xfrm>
          <a:prstGeom prst="rect">
            <a:avLst/>
          </a:prstGeom>
          <a:noFill/>
          <a:extLst>
            <a:ext uri="{909E8E84-426E-40DD-AFC4-6F175D3DCCD1}">
              <a14:hiddenFill xmlns:a14="http://schemas.microsoft.com/office/drawing/2010/main">
                <a:solidFill>
                  <a:srgbClr val="FFFFFF"/>
                </a:solidFill>
              </a14:hiddenFill>
            </a:ext>
          </a:extLst>
        </p:spPr>
      </p:pic>
      <p:pic>
        <p:nvPicPr>
          <p:cNvPr id="2080" name="Picture 32" descr="G&amp;G Feed &amp; Supply | Family Owned and Operated Since 1962 | G&amp;G Feed &amp;  Supply Inc. | Manheim, P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09139" y="3493724"/>
            <a:ext cx="1852885" cy="1167318"/>
          </a:xfrm>
          <a:prstGeom prst="rect">
            <a:avLst/>
          </a:prstGeom>
          <a:noFill/>
          <a:extLst>
            <a:ext uri="{909E8E84-426E-40DD-AFC4-6F175D3DCCD1}">
              <a14:hiddenFill xmlns:a14="http://schemas.microsoft.com/office/drawing/2010/main">
                <a:solidFill>
                  <a:srgbClr val="FFFFFF"/>
                </a:solidFill>
              </a14:hiddenFill>
            </a:ext>
          </a:extLst>
        </p:spPr>
      </p:pic>
      <p:sp>
        <p:nvSpPr>
          <p:cNvPr id="29" name="Right Arrow 28"/>
          <p:cNvSpPr/>
          <p:nvPr/>
        </p:nvSpPr>
        <p:spPr>
          <a:xfrm>
            <a:off x="2478677" y="3886864"/>
            <a:ext cx="330926" cy="2462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ight Arrow 29"/>
          <p:cNvSpPr/>
          <p:nvPr/>
        </p:nvSpPr>
        <p:spPr>
          <a:xfrm>
            <a:off x="4882670" y="3887240"/>
            <a:ext cx="330926" cy="2462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82" name="Picture 34" descr="Longeneckers True Value - Hardware Store in Manheim, Pennsylvania | (717)  665-249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92530" y="3434157"/>
            <a:ext cx="1808616" cy="1286451"/>
          </a:xfrm>
          <a:prstGeom prst="rect">
            <a:avLst/>
          </a:prstGeom>
          <a:noFill/>
          <a:extLst>
            <a:ext uri="{909E8E84-426E-40DD-AFC4-6F175D3DCCD1}">
              <a14:hiddenFill xmlns:a14="http://schemas.microsoft.com/office/drawing/2010/main">
                <a:solidFill>
                  <a:srgbClr val="FFFFFF"/>
                </a:solidFill>
              </a14:hiddenFill>
            </a:ext>
          </a:extLst>
        </p:spPr>
      </p:pic>
      <p:sp>
        <p:nvSpPr>
          <p:cNvPr id="32" name="Right Arrow 31"/>
          <p:cNvSpPr/>
          <p:nvPr/>
        </p:nvSpPr>
        <p:spPr>
          <a:xfrm>
            <a:off x="9731070" y="3996938"/>
            <a:ext cx="330926" cy="2830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84" name="Picture 36" descr="43 S Penryn Rd, Manheim, PA 17545 - realtor.com®"/>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4895" y="5146556"/>
            <a:ext cx="1924330" cy="1279114"/>
          </a:xfrm>
          <a:prstGeom prst="rect">
            <a:avLst/>
          </a:prstGeom>
          <a:noFill/>
          <a:extLst>
            <a:ext uri="{909E8E84-426E-40DD-AFC4-6F175D3DCCD1}">
              <a14:hiddenFill xmlns:a14="http://schemas.microsoft.com/office/drawing/2010/main">
                <a:solidFill>
                  <a:srgbClr val="FFFFFF"/>
                </a:solidFill>
              </a14:hiddenFill>
            </a:ext>
          </a:extLst>
        </p:spPr>
      </p:pic>
      <p:sp>
        <p:nvSpPr>
          <p:cNvPr id="34" name="Right Arrow 33"/>
          <p:cNvSpPr/>
          <p:nvPr/>
        </p:nvSpPr>
        <p:spPr>
          <a:xfrm>
            <a:off x="2308523" y="5662966"/>
            <a:ext cx="330926" cy="2462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88" name="Picture 40" descr="https://scontent-lga3-1.xx.fbcdn.net/v/t1.0-9/432371_10150691647840132_1469493882_n.jpg?_nc_cat=103&amp;_nc_sid=6e5ad9&amp;_nc_ohc=0Lr_AKOzFkkAX_q4MSY&amp;_nc_ht=scontent-lga3-1.xx&amp;oh=100e78645e030da19fc7baca96f8da9f&amp;oe=5F75CBD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11250" y="5121907"/>
            <a:ext cx="1845514" cy="1384135"/>
          </a:xfrm>
          <a:prstGeom prst="rect">
            <a:avLst/>
          </a:prstGeom>
          <a:noFill/>
          <a:extLst>
            <a:ext uri="{909E8E84-426E-40DD-AFC4-6F175D3DCCD1}">
              <a14:hiddenFill xmlns:a14="http://schemas.microsoft.com/office/drawing/2010/main">
                <a:solidFill>
                  <a:srgbClr val="FFFFFF"/>
                </a:solidFill>
              </a14:hiddenFill>
            </a:ext>
          </a:extLst>
        </p:spPr>
      </p:pic>
      <p:sp>
        <p:nvSpPr>
          <p:cNvPr id="37" name="Right Arrow 36"/>
          <p:cNvSpPr/>
          <p:nvPr/>
        </p:nvSpPr>
        <p:spPr>
          <a:xfrm>
            <a:off x="4888540" y="5685449"/>
            <a:ext cx="330926" cy="2462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90" name="Picture 42" descr="Warrenton Manor Apartments - 55 &amp; Older Apartments - Warrenton, VA |  Apartments.com"/>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08789" y="5115050"/>
            <a:ext cx="2112655" cy="1407353"/>
          </a:xfrm>
          <a:prstGeom prst="rect">
            <a:avLst/>
          </a:prstGeom>
          <a:noFill/>
          <a:extLst>
            <a:ext uri="{909E8E84-426E-40DD-AFC4-6F175D3DCCD1}">
              <a14:hiddenFill xmlns:a14="http://schemas.microsoft.com/office/drawing/2010/main">
                <a:solidFill>
                  <a:srgbClr val="FFFFFF"/>
                </a:solidFill>
              </a14:hiddenFill>
            </a:ext>
          </a:extLst>
        </p:spPr>
      </p:pic>
      <p:sp>
        <p:nvSpPr>
          <p:cNvPr id="39" name="Right Arrow 38"/>
          <p:cNvSpPr/>
          <p:nvPr/>
        </p:nvSpPr>
        <p:spPr>
          <a:xfrm>
            <a:off x="7586907" y="5600757"/>
            <a:ext cx="330926" cy="2462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92" name="Picture 44" descr="9 20th St, Huntingdon, PA 1665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019936" y="5153447"/>
            <a:ext cx="2026927" cy="1272224"/>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flipV="1">
            <a:off x="144402" y="3248297"/>
            <a:ext cx="11899552" cy="52252"/>
          </a:xfrm>
          <a:prstGeom prst="line">
            <a:avLst/>
          </a:prstGeom>
          <a:ln>
            <a:solidFill>
              <a:schemeClr val="bg1">
                <a:lumMod val="95000"/>
                <a:lumOff val="5000"/>
                <a:alpha val="60000"/>
              </a:schemeClr>
            </a:solidFill>
          </a:ln>
        </p:spPr>
        <p:style>
          <a:lnRef idx="1">
            <a:schemeClr val="accent3"/>
          </a:lnRef>
          <a:fillRef idx="0">
            <a:schemeClr val="accent3"/>
          </a:fillRef>
          <a:effectRef idx="0">
            <a:schemeClr val="accent3"/>
          </a:effectRef>
          <a:fontRef idx="minor">
            <a:schemeClr val="tx1"/>
          </a:fontRef>
        </p:style>
      </p:cxnSp>
      <p:cxnSp>
        <p:nvCxnSpPr>
          <p:cNvPr id="31" name="Straight Connector 30"/>
          <p:cNvCxnSpPr/>
          <p:nvPr/>
        </p:nvCxnSpPr>
        <p:spPr>
          <a:xfrm flipV="1">
            <a:off x="112559" y="4891472"/>
            <a:ext cx="11899552" cy="52252"/>
          </a:xfrm>
          <a:prstGeom prst="line">
            <a:avLst/>
          </a:prstGeom>
          <a:ln>
            <a:solidFill>
              <a:schemeClr val="bg1">
                <a:lumMod val="95000"/>
                <a:lumOff val="5000"/>
                <a:alpha val="60000"/>
              </a:schemeClr>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7403161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847" y="377107"/>
            <a:ext cx="10306008" cy="999111"/>
          </a:xfrm>
        </p:spPr>
        <p:txBody>
          <a:bodyPr>
            <a:normAutofit/>
          </a:bodyPr>
          <a:lstStyle/>
          <a:p>
            <a:pPr algn="ctr"/>
            <a:r>
              <a:rPr lang="en-US" dirty="0" smtClean="0">
                <a:solidFill>
                  <a:schemeClr val="bg1"/>
                </a:solidFill>
              </a:rPr>
              <a:t>what does your future look like?</a:t>
            </a:r>
            <a:endParaRPr lang="en-US" dirty="0">
              <a:solidFill>
                <a:schemeClr val="bg1"/>
              </a:solidFill>
            </a:endParaRPr>
          </a:p>
        </p:txBody>
      </p:sp>
      <p:sp>
        <p:nvSpPr>
          <p:cNvPr id="3" name="Content Placeholder 2"/>
          <p:cNvSpPr>
            <a:spLocks noGrp="1"/>
          </p:cNvSpPr>
          <p:nvPr>
            <p:ph idx="1"/>
          </p:nvPr>
        </p:nvSpPr>
        <p:spPr>
          <a:xfrm>
            <a:off x="1537651" y="1550125"/>
            <a:ext cx="8534400" cy="4720046"/>
          </a:xfrm>
        </p:spPr>
        <p:txBody>
          <a:bodyPr>
            <a:noAutofit/>
          </a:bodyPr>
          <a:lstStyle/>
          <a:p>
            <a:r>
              <a:rPr lang="en-US" dirty="0" smtClean="0">
                <a:solidFill>
                  <a:schemeClr val="tx1"/>
                </a:solidFill>
              </a:rPr>
              <a:t>What are some transition you have made so far in your life?  These can be big or small.  </a:t>
            </a:r>
          </a:p>
          <a:p>
            <a:pPr lvl="1"/>
            <a:r>
              <a:rPr lang="en-US" sz="2000" dirty="0" smtClean="0">
                <a:solidFill>
                  <a:schemeClr val="tx1"/>
                </a:solidFill>
              </a:rPr>
              <a:t>How have these changes been?</a:t>
            </a:r>
          </a:p>
          <a:p>
            <a:pPr marL="0" indent="0">
              <a:buNone/>
            </a:pPr>
            <a:endParaRPr lang="en-US" dirty="0" smtClean="0">
              <a:solidFill>
                <a:schemeClr val="tx1"/>
              </a:solidFill>
            </a:endParaRPr>
          </a:p>
          <a:p>
            <a:r>
              <a:rPr lang="en-US" dirty="0" smtClean="0">
                <a:solidFill>
                  <a:schemeClr val="tx1"/>
                </a:solidFill>
              </a:rPr>
              <a:t>What transition do you envision happening in your future in the areas of school, work, and everyday life?  Things to consider…</a:t>
            </a:r>
          </a:p>
          <a:p>
            <a:pPr lvl="1"/>
            <a:r>
              <a:rPr lang="en-US" dirty="0" smtClean="0">
                <a:solidFill>
                  <a:schemeClr val="tx1"/>
                </a:solidFill>
              </a:rPr>
              <a:t>Where to live </a:t>
            </a:r>
          </a:p>
          <a:p>
            <a:pPr lvl="1"/>
            <a:r>
              <a:rPr lang="en-US" dirty="0" smtClean="0">
                <a:solidFill>
                  <a:schemeClr val="tx1"/>
                </a:solidFill>
              </a:rPr>
              <a:t>Who </a:t>
            </a:r>
            <a:r>
              <a:rPr lang="en-US" dirty="0">
                <a:solidFill>
                  <a:schemeClr val="tx1"/>
                </a:solidFill>
              </a:rPr>
              <a:t>to live </a:t>
            </a:r>
            <a:r>
              <a:rPr lang="en-US" dirty="0" smtClean="0">
                <a:solidFill>
                  <a:schemeClr val="tx1"/>
                </a:solidFill>
              </a:rPr>
              <a:t>with</a:t>
            </a:r>
          </a:p>
          <a:p>
            <a:pPr lvl="1"/>
            <a:r>
              <a:rPr lang="en-US" dirty="0" smtClean="0">
                <a:solidFill>
                  <a:schemeClr val="tx1"/>
                </a:solidFill>
              </a:rPr>
              <a:t>What </a:t>
            </a:r>
            <a:r>
              <a:rPr lang="en-US" dirty="0">
                <a:solidFill>
                  <a:schemeClr val="tx1"/>
                </a:solidFill>
              </a:rPr>
              <a:t>to do as a </a:t>
            </a:r>
            <a:r>
              <a:rPr lang="en-US" dirty="0" smtClean="0">
                <a:solidFill>
                  <a:schemeClr val="tx1"/>
                </a:solidFill>
              </a:rPr>
              <a:t>job</a:t>
            </a:r>
          </a:p>
          <a:p>
            <a:pPr lvl="1"/>
            <a:r>
              <a:rPr lang="en-US" dirty="0" smtClean="0">
                <a:solidFill>
                  <a:schemeClr val="tx1"/>
                </a:solidFill>
              </a:rPr>
              <a:t>What </a:t>
            </a:r>
            <a:r>
              <a:rPr lang="en-US" dirty="0">
                <a:solidFill>
                  <a:schemeClr val="tx1"/>
                </a:solidFill>
              </a:rPr>
              <a:t>to do in their free </a:t>
            </a:r>
            <a:r>
              <a:rPr lang="en-US" dirty="0" smtClean="0">
                <a:solidFill>
                  <a:schemeClr val="tx1"/>
                </a:solidFill>
              </a:rPr>
              <a:t>time</a:t>
            </a:r>
          </a:p>
          <a:p>
            <a:pPr lvl="1"/>
            <a:r>
              <a:rPr lang="en-US" dirty="0" smtClean="0">
                <a:solidFill>
                  <a:schemeClr val="tx1"/>
                </a:solidFill>
              </a:rPr>
              <a:t>How </a:t>
            </a:r>
            <a:r>
              <a:rPr lang="en-US" dirty="0">
                <a:solidFill>
                  <a:schemeClr val="tx1"/>
                </a:solidFill>
              </a:rPr>
              <a:t>to make friends and have relationships</a:t>
            </a:r>
            <a:endParaRPr lang="en-US" dirty="0" smtClean="0">
              <a:solidFill>
                <a:schemeClr val="tx1"/>
              </a:solidFill>
            </a:endParaRPr>
          </a:p>
        </p:txBody>
      </p:sp>
    </p:spTree>
    <p:extLst>
      <p:ext uri="{BB962C8B-B14F-4D97-AF65-F5344CB8AC3E}">
        <p14:creationId xmlns:p14="http://schemas.microsoft.com/office/powerpoint/2010/main" val="37886883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732" y="124337"/>
            <a:ext cx="8534400" cy="1507067"/>
          </a:xfrm>
        </p:spPr>
        <p:txBody>
          <a:bodyPr/>
          <a:lstStyle/>
          <a:p>
            <a:pPr algn="ctr"/>
            <a:r>
              <a:rPr lang="en-US" dirty="0" smtClean="0">
                <a:solidFill>
                  <a:schemeClr val="bg1"/>
                </a:solidFill>
              </a:rPr>
              <a:t>I’m not sure what My Future will look Like!</a:t>
            </a:r>
            <a:endParaRPr lang="en-US" dirty="0">
              <a:solidFill>
                <a:schemeClr val="bg1"/>
              </a:solidFill>
            </a:endParaRPr>
          </a:p>
        </p:txBody>
      </p:sp>
      <p:sp>
        <p:nvSpPr>
          <p:cNvPr id="3" name="Content Placeholder 2"/>
          <p:cNvSpPr>
            <a:spLocks noGrp="1"/>
          </p:cNvSpPr>
          <p:nvPr>
            <p:ph idx="1"/>
          </p:nvPr>
        </p:nvSpPr>
        <p:spPr>
          <a:xfrm>
            <a:off x="2021205" y="1545044"/>
            <a:ext cx="8534400" cy="4812213"/>
          </a:xfrm>
        </p:spPr>
        <p:txBody>
          <a:bodyPr>
            <a:normAutofit lnSpcReduction="10000"/>
          </a:bodyPr>
          <a:lstStyle/>
          <a:p>
            <a:r>
              <a:rPr lang="en-US" dirty="0" smtClean="0">
                <a:solidFill>
                  <a:schemeClr val="tx1"/>
                </a:solidFill>
              </a:rPr>
              <a:t>It’s okay not to know!</a:t>
            </a:r>
          </a:p>
          <a:p>
            <a:pPr marL="0" indent="0">
              <a:buNone/>
            </a:pPr>
            <a:endParaRPr lang="en-US" dirty="0" smtClean="0">
              <a:solidFill>
                <a:schemeClr val="tx1"/>
              </a:solidFill>
            </a:endParaRPr>
          </a:p>
          <a:p>
            <a:r>
              <a:rPr lang="en-US" dirty="0" smtClean="0">
                <a:solidFill>
                  <a:schemeClr val="tx1"/>
                </a:solidFill>
              </a:rPr>
              <a:t>The school is there to help you figure this </a:t>
            </a:r>
            <a:r>
              <a:rPr lang="en-US" dirty="0" smtClean="0">
                <a:solidFill>
                  <a:schemeClr val="tx1"/>
                </a:solidFill>
              </a:rPr>
              <a:t>out.</a:t>
            </a:r>
            <a:endParaRPr lang="en-US" dirty="0" smtClean="0">
              <a:solidFill>
                <a:schemeClr val="tx1"/>
              </a:solidFill>
            </a:endParaRPr>
          </a:p>
          <a:p>
            <a:pPr marL="0" indent="0">
              <a:buNone/>
            </a:pPr>
            <a:endParaRPr lang="en-US" dirty="0" smtClean="0">
              <a:solidFill>
                <a:schemeClr val="tx1"/>
              </a:solidFill>
            </a:endParaRPr>
          </a:p>
          <a:p>
            <a:r>
              <a:rPr lang="en-US" dirty="0" smtClean="0">
                <a:solidFill>
                  <a:schemeClr val="tx1"/>
                </a:solidFill>
              </a:rPr>
              <a:t>When you turn 14 years old, or sooner if you would like, the school will begin to support and prepare you for life after graduation through the transition component of your Individualized Education Plan (I.E.P.)</a:t>
            </a:r>
          </a:p>
          <a:p>
            <a:pPr marL="0" indent="0">
              <a:buNone/>
            </a:pPr>
            <a:endParaRPr lang="en-US" dirty="0" smtClean="0">
              <a:solidFill>
                <a:schemeClr val="tx1"/>
              </a:solidFill>
            </a:endParaRPr>
          </a:p>
          <a:p>
            <a:r>
              <a:rPr lang="en-US" dirty="0" smtClean="0">
                <a:solidFill>
                  <a:schemeClr val="tx1"/>
                </a:solidFill>
              </a:rPr>
              <a:t>Who will be helping me?</a:t>
            </a:r>
          </a:p>
          <a:p>
            <a:pPr lvl="1"/>
            <a:r>
              <a:rPr lang="en-US" dirty="0" smtClean="0">
                <a:solidFill>
                  <a:schemeClr val="tx1"/>
                </a:solidFill>
              </a:rPr>
              <a:t>Anyone that wants to but more specifically - special education teacher or transition coordinator, guidance councilor, parents, and outside agencies</a:t>
            </a:r>
          </a:p>
        </p:txBody>
      </p:sp>
      <p:pic>
        <p:nvPicPr>
          <p:cNvPr id="4100" name="Picture 4" descr="Free Thinking Images, Download Free Clip Art, Free Clip Art on Clipart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77" y="4841074"/>
            <a:ext cx="1942828" cy="1934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7575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866" y="156754"/>
            <a:ext cx="10471468" cy="1350313"/>
          </a:xfrm>
        </p:spPr>
        <p:txBody>
          <a:bodyPr/>
          <a:lstStyle/>
          <a:p>
            <a:pPr algn="ctr"/>
            <a:r>
              <a:rPr lang="en-US" dirty="0" smtClean="0">
                <a:solidFill>
                  <a:schemeClr val="bg1"/>
                </a:solidFill>
              </a:rPr>
              <a:t>The importance of Your Meeting – </a:t>
            </a:r>
            <a:br>
              <a:rPr lang="en-US" dirty="0" smtClean="0">
                <a:solidFill>
                  <a:schemeClr val="bg1"/>
                </a:solidFill>
              </a:rPr>
            </a:br>
            <a:r>
              <a:rPr lang="en-US" dirty="0" smtClean="0">
                <a:solidFill>
                  <a:schemeClr val="bg1"/>
                </a:solidFill>
              </a:rPr>
              <a:t>You decide your future!</a:t>
            </a:r>
            <a:endParaRPr lang="en-US" dirty="0"/>
          </a:p>
        </p:txBody>
      </p:sp>
      <p:sp>
        <p:nvSpPr>
          <p:cNvPr id="3" name="Content Placeholder 2"/>
          <p:cNvSpPr>
            <a:spLocks noGrp="1"/>
          </p:cNvSpPr>
          <p:nvPr>
            <p:ph idx="1"/>
          </p:nvPr>
        </p:nvSpPr>
        <p:spPr>
          <a:xfrm>
            <a:off x="1030083" y="1866534"/>
            <a:ext cx="8534400" cy="4081421"/>
          </a:xfrm>
        </p:spPr>
        <p:txBody>
          <a:bodyPr>
            <a:normAutofit fontScale="92500" lnSpcReduction="20000"/>
          </a:bodyPr>
          <a:lstStyle/>
          <a:p>
            <a:pPr marL="0" indent="0">
              <a:buNone/>
            </a:pPr>
            <a:endParaRPr lang="en-US" dirty="0" smtClean="0">
              <a:solidFill>
                <a:schemeClr val="tx1"/>
              </a:solidFill>
            </a:endParaRPr>
          </a:p>
          <a:p>
            <a:r>
              <a:rPr lang="en-US" sz="2400" dirty="0" smtClean="0">
                <a:solidFill>
                  <a:schemeClr val="tx1"/>
                </a:solidFill>
              </a:rPr>
              <a:t>There are usually several people at your IEP meeting.</a:t>
            </a:r>
          </a:p>
          <a:p>
            <a:pPr marL="0" indent="0">
              <a:buNone/>
            </a:pPr>
            <a:endParaRPr lang="en-US" sz="2400" dirty="0" smtClean="0">
              <a:solidFill>
                <a:schemeClr val="tx1"/>
              </a:solidFill>
            </a:endParaRPr>
          </a:p>
          <a:p>
            <a:r>
              <a:rPr lang="en-US" sz="2400" dirty="0" smtClean="0">
                <a:solidFill>
                  <a:schemeClr val="tx1"/>
                </a:solidFill>
              </a:rPr>
              <a:t>You are a valued part of a this team.</a:t>
            </a:r>
          </a:p>
          <a:p>
            <a:pPr marL="0" indent="0">
              <a:buNone/>
            </a:pPr>
            <a:endParaRPr lang="en-US" sz="2400" dirty="0" smtClean="0">
              <a:solidFill>
                <a:schemeClr val="tx1"/>
              </a:solidFill>
            </a:endParaRPr>
          </a:p>
          <a:p>
            <a:r>
              <a:rPr lang="en-US" sz="2400" dirty="0">
                <a:solidFill>
                  <a:schemeClr val="tx1"/>
                </a:solidFill>
              </a:rPr>
              <a:t>Where are </a:t>
            </a:r>
            <a:r>
              <a:rPr lang="en-US" sz="2400" dirty="0" smtClean="0">
                <a:solidFill>
                  <a:schemeClr val="tx1"/>
                </a:solidFill>
              </a:rPr>
              <a:t>you </a:t>
            </a:r>
            <a:r>
              <a:rPr lang="en-US" sz="2400" dirty="0">
                <a:solidFill>
                  <a:schemeClr val="tx1"/>
                </a:solidFill>
              </a:rPr>
              <a:t>in terms of your knowledge and comfort with </a:t>
            </a:r>
            <a:r>
              <a:rPr lang="en-US" sz="2400" dirty="0" smtClean="0">
                <a:solidFill>
                  <a:schemeClr val="tx1"/>
                </a:solidFill>
              </a:rPr>
              <a:t>regard to the IEP </a:t>
            </a:r>
            <a:r>
              <a:rPr lang="en-US" sz="2400" dirty="0">
                <a:solidFill>
                  <a:schemeClr val="tx1"/>
                </a:solidFill>
              </a:rPr>
              <a:t>process</a:t>
            </a:r>
            <a:r>
              <a:rPr lang="en-US" sz="2400" dirty="0" smtClean="0">
                <a:solidFill>
                  <a:schemeClr val="tx1"/>
                </a:solidFill>
              </a:rPr>
              <a:t>?</a:t>
            </a:r>
          </a:p>
          <a:p>
            <a:pPr marL="0" indent="0">
              <a:buNone/>
            </a:pPr>
            <a:endParaRPr lang="en-US" sz="2400" dirty="0" smtClean="0">
              <a:solidFill>
                <a:schemeClr val="tx1"/>
              </a:solidFill>
            </a:endParaRPr>
          </a:p>
          <a:p>
            <a:r>
              <a:rPr lang="en-US" sz="2400" dirty="0" smtClean="0">
                <a:solidFill>
                  <a:schemeClr val="tx1"/>
                </a:solidFill>
              </a:rPr>
              <a:t>How prepared do you feel to </a:t>
            </a:r>
            <a:r>
              <a:rPr lang="en-US" sz="2400" dirty="0">
                <a:solidFill>
                  <a:schemeClr val="tx1"/>
                </a:solidFill>
              </a:rPr>
              <a:t>eventually lead and guide </a:t>
            </a:r>
            <a:r>
              <a:rPr lang="en-US" sz="2400" dirty="0" smtClean="0">
                <a:solidFill>
                  <a:schemeClr val="tx1"/>
                </a:solidFill>
              </a:rPr>
              <a:t>your </a:t>
            </a:r>
            <a:r>
              <a:rPr lang="en-US" sz="2400" dirty="0">
                <a:solidFill>
                  <a:schemeClr val="tx1"/>
                </a:solidFill>
              </a:rPr>
              <a:t>own transition </a:t>
            </a:r>
            <a:r>
              <a:rPr lang="en-US" sz="2400" dirty="0" smtClean="0">
                <a:solidFill>
                  <a:schemeClr val="tx1"/>
                </a:solidFill>
              </a:rPr>
              <a:t>plan? </a:t>
            </a:r>
          </a:p>
          <a:p>
            <a:endParaRPr lang="en-US" dirty="0">
              <a:solidFill>
                <a:schemeClr val="tx1"/>
              </a:solidFill>
            </a:endParaRPr>
          </a:p>
        </p:txBody>
      </p:sp>
      <p:pic>
        <p:nvPicPr>
          <p:cNvPr id="4" name="Picture 3" descr="File:Standard-lock-&lt;strong&gt;key&lt;/strong&gt;.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5291" y="1058774"/>
            <a:ext cx="2690949" cy="1244564"/>
          </a:xfrm>
          <a:prstGeom prst="rect">
            <a:avLst/>
          </a:prstGeom>
        </p:spPr>
      </p:pic>
    </p:spTree>
    <p:extLst>
      <p:ext uri="{BB962C8B-B14F-4D97-AF65-F5344CB8AC3E}">
        <p14:creationId xmlns:p14="http://schemas.microsoft.com/office/powerpoint/2010/main" val="35524562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4737" y="66062"/>
            <a:ext cx="8534400" cy="687977"/>
          </a:xfrm>
        </p:spPr>
        <p:txBody>
          <a:bodyPr/>
          <a:lstStyle/>
          <a:p>
            <a:pPr algn="ctr"/>
            <a:r>
              <a:rPr lang="en-US" dirty="0" smtClean="0">
                <a:solidFill>
                  <a:schemeClr val="bg1"/>
                </a:solidFill>
              </a:rPr>
              <a:t>Participation in an IEP meeting</a:t>
            </a:r>
            <a:endParaRPr lang="en-US" dirty="0">
              <a:solidFill>
                <a:schemeClr val="bg1"/>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543380652"/>
              </p:ext>
            </p:extLst>
          </p:nvPr>
        </p:nvGraphicFramePr>
        <p:xfrm>
          <a:off x="842071" y="1123371"/>
          <a:ext cx="10472475" cy="5063436"/>
        </p:xfrm>
        <a:graphic>
          <a:graphicData uri="http://schemas.openxmlformats.org/drawingml/2006/table">
            <a:tbl>
              <a:tblPr firstRow="1" bandRow="1">
                <a:tableStyleId>{5C22544A-7EE6-4342-B048-85BDC9FD1C3A}</a:tableStyleId>
              </a:tblPr>
              <a:tblGrid>
                <a:gridCol w="2094495">
                  <a:extLst>
                    <a:ext uri="{9D8B030D-6E8A-4147-A177-3AD203B41FA5}">
                      <a16:colId xmlns:a16="http://schemas.microsoft.com/office/drawing/2014/main" val="614531825"/>
                    </a:ext>
                  </a:extLst>
                </a:gridCol>
                <a:gridCol w="2094495">
                  <a:extLst>
                    <a:ext uri="{9D8B030D-6E8A-4147-A177-3AD203B41FA5}">
                      <a16:colId xmlns:a16="http://schemas.microsoft.com/office/drawing/2014/main" val="2440380830"/>
                    </a:ext>
                  </a:extLst>
                </a:gridCol>
                <a:gridCol w="2094495">
                  <a:extLst>
                    <a:ext uri="{9D8B030D-6E8A-4147-A177-3AD203B41FA5}">
                      <a16:colId xmlns:a16="http://schemas.microsoft.com/office/drawing/2014/main" val="2263061020"/>
                    </a:ext>
                  </a:extLst>
                </a:gridCol>
                <a:gridCol w="2094495">
                  <a:extLst>
                    <a:ext uri="{9D8B030D-6E8A-4147-A177-3AD203B41FA5}">
                      <a16:colId xmlns:a16="http://schemas.microsoft.com/office/drawing/2014/main" val="1264723845"/>
                    </a:ext>
                  </a:extLst>
                </a:gridCol>
                <a:gridCol w="2094495">
                  <a:extLst>
                    <a:ext uri="{9D8B030D-6E8A-4147-A177-3AD203B41FA5}">
                      <a16:colId xmlns:a16="http://schemas.microsoft.com/office/drawing/2014/main" val="1845158871"/>
                    </a:ext>
                  </a:extLst>
                </a:gridCol>
              </a:tblGrid>
              <a:tr h="613356">
                <a:tc>
                  <a:txBody>
                    <a:bodyPr/>
                    <a:lstStyle/>
                    <a:p>
                      <a:pPr algn="ctr"/>
                      <a:r>
                        <a:rPr lang="en-US" dirty="0" smtClean="0"/>
                        <a:t>Area</a:t>
                      </a:r>
                      <a:endParaRPr lang="en-US" dirty="0"/>
                    </a:p>
                  </a:txBody>
                  <a:tcPr/>
                </a:tc>
                <a:tc>
                  <a:txBody>
                    <a:bodyPr/>
                    <a:lstStyle/>
                    <a:p>
                      <a:pPr algn="ctr"/>
                      <a:r>
                        <a:rPr lang="en-US" dirty="0" smtClean="0"/>
                        <a:t>Level I</a:t>
                      </a:r>
                      <a:endParaRPr lang="en-US" dirty="0"/>
                    </a:p>
                  </a:txBody>
                  <a:tcPr/>
                </a:tc>
                <a:tc>
                  <a:txBody>
                    <a:bodyPr/>
                    <a:lstStyle/>
                    <a:p>
                      <a:pPr algn="ctr"/>
                      <a:r>
                        <a:rPr lang="en-US" dirty="0" smtClean="0"/>
                        <a:t>Level II</a:t>
                      </a:r>
                      <a:endParaRPr lang="en-US" dirty="0"/>
                    </a:p>
                  </a:txBody>
                  <a:tcPr/>
                </a:tc>
                <a:tc>
                  <a:txBody>
                    <a:bodyPr/>
                    <a:lstStyle/>
                    <a:p>
                      <a:pPr algn="ctr"/>
                      <a:r>
                        <a:rPr lang="en-US" dirty="0" smtClean="0"/>
                        <a:t>Level III</a:t>
                      </a:r>
                      <a:endParaRPr lang="en-US" dirty="0"/>
                    </a:p>
                  </a:txBody>
                  <a:tcPr/>
                </a:tc>
                <a:tc>
                  <a:txBody>
                    <a:bodyPr/>
                    <a:lstStyle/>
                    <a:p>
                      <a:pPr algn="ctr"/>
                      <a:r>
                        <a:rPr lang="en-US" dirty="0" smtClean="0"/>
                        <a:t>Level</a:t>
                      </a:r>
                      <a:r>
                        <a:rPr lang="en-US" baseline="0" dirty="0" smtClean="0"/>
                        <a:t> IV</a:t>
                      </a:r>
                      <a:endParaRPr lang="en-US" dirty="0"/>
                    </a:p>
                  </a:txBody>
                  <a:tcPr/>
                </a:tc>
                <a:extLst>
                  <a:ext uri="{0D108BD9-81ED-4DB2-BD59-A6C34878D82A}">
                    <a16:rowId xmlns:a16="http://schemas.microsoft.com/office/drawing/2014/main" val="2842015427"/>
                  </a:ext>
                </a:extLst>
              </a:tr>
              <a:tr h="1156127">
                <a:tc>
                  <a:txBody>
                    <a:bodyPr/>
                    <a:lstStyle/>
                    <a:p>
                      <a:r>
                        <a:rPr lang="en-US" dirty="0" smtClean="0"/>
                        <a:t>IEP</a:t>
                      </a:r>
                    </a:p>
                    <a:p>
                      <a:r>
                        <a:rPr lang="en-US" dirty="0" smtClean="0"/>
                        <a:t>Awareness</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dk1"/>
                          </a:solidFill>
                          <a:latin typeface="+mn-lt"/>
                          <a:ea typeface="+mn-ea"/>
                          <a:cs typeface="+mn-cs"/>
                        </a:rPr>
                        <a:t>I don’t know what IEP stands for.	</a:t>
                      </a:r>
                    </a:p>
                    <a:p>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dk1"/>
                          </a:solidFill>
                          <a:latin typeface="+mn-lt"/>
                          <a:ea typeface="+mn-ea"/>
                          <a:cs typeface="+mn-cs"/>
                        </a:rPr>
                        <a:t>I know what IEP stands for.	</a:t>
                      </a:r>
                    </a:p>
                    <a:p>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dk1"/>
                          </a:solidFill>
                          <a:latin typeface="+mn-lt"/>
                          <a:ea typeface="+mn-ea"/>
                          <a:cs typeface="+mn-cs"/>
                        </a:rPr>
                        <a:t>I know what IEP stands for and the purpose of the IEP meeting.	</a:t>
                      </a:r>
                    </a:p>
                    <a:p>
                      <a:endParaRPr lang="en-US" sz="1400" dirty="0"/>
                    </a:p>
                  </a:txBody>
                  <a:tcPr/>
                </a:tc>
                <a:tc>
                  <a:txBody>
                    <a:bodyPr/>
                    <a:lstStyle/>
                    <a:p>
                      <a:r>
                        <a:rPr lang="en-US" sz="1400" b="0" i="0" u="none" strike="noStrike" kern="1200" baseline="0" dirty="0" smtClean="0">
                          <a:solidFill>
                            <a:schemeClr val="dk1"/>
                          </a:solidFill>
                          <a:latin typeface="+mn-lt"/>
                          <a:ea typeface="+mn-ea"/>
                          <a:cs typeface="+mn-cs"/>
                        </a:rPr>
                        <a:t>I know what IEP stands for, the purpose of an IEP meeting and I can tell others about these meetings.	</a:t>
                      </a:r>
                    </a:p>
                  </a:txBody>
                  <a:tcPr/>
                </a:tc>
                <a:extLst>
                  <a:ext uri="{0D108BD9-81ED-4DB2-BD59-A6C34878D82A}">
                    <a16:rowId xmlns:a16="http://schemas.microsoft.com/office/drawing/2014/main" val="624047679"/>
                  </a:ext>
                </a:extLst>
              </a:tr>
              <a:tr h="1387353">
                <a:tc>
                  <a:txBody>
                    <a:bodyPr/>
                    <a:lstStyle/>
                    <a:p>
                      <a:r>
                        <a:rPr lang="en-US" dirty="0" smtClean="0"/>
                        <a:t>IEP </a:t>
                      </a:r>
                    </a:p>
                    <a:p>
                      <a:r>
                        <a:rPr lang="en-US" dirty="0" smtClean="0"/>
                        <a:t>Participation </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dk1"/>
                          </a:solidFill>
                          <a:latin typeface="+mn-lt"/>
                          <a:ea typeface="+mn-ea"/>
                          <a:cs typeface="+mn-cs"/>
                        </a:rPr>
                        <a:t>I don’t participate or attend my IEP meeting.	</a:t>
                      </a:r>
                    </a:p>
                    <a:p>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dk1"/>
                          </a:solidFill>
                          <a:latin typeface="+mn-lt"/>
                          <a:ea typeface="+mn-ea"/>
                          <a:cs typeface="+mn-cs"/>
                        </a:rPr>
                        <a:t>I attend a pre-conference IEP meeting and/or my IEP meeting, but I don’t participate in the meeting.	</a:t>
                      </a:r>
                    </a:p>
                    <a:p>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dk1"/>
                          </a:solidFill>
                          <a:latin typeface="+mn-lt"/>
                          <a:ea typeface="+mn-ea"/>
                          <a:cs typeface="+mn-cs"/>
                        </a:rPr>
                        <a:t>I attend and contribute information about myself for my IEP in a pre-conference or at the actual meeting.</a:t>
                      </a:r>
                      <a:r>
                        <a:rPr lang="en-US" sz="1800" b="0" i="0" u="none" strike="noStrike" kern="1200" baseline="0" dirty="0" smtClean="0">
                          <a:solidFill>
                            <a:schemeClr val="dk1"/>
                          </a:solidFill>
                          <a:latin typeface="+mn-lt"/>
                          <a:ea typeface="+mn-ea"/>
                          <a:cs typeface="+mn-cs"/>
                        </a:rPr>
                        <a:t>	</a:t>
                      </a:r>
                    </a:p>
                    <a:p>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dk1"/>
                          </a:solidFill>
                          <a:latin typeface="+mn-lt"/>
                          <a:ea typeface="+mn-ea"/>
                          <a:cs typeface="+mn-cs"/>
                        </a:rPr>
                        <a:t>I lead parts or my entire IEP meeting.</a:t>
                      </a:r>
                      <a:r>
                        <a:rPr lang="en-US" sz="1800" b="0" i="0" u="none" strike="noStrike" kern="1200" baseline="0" dirty="0" smtClean="0">
                          <a:solidFill>
                            <a:schemeClr val="dk1"/>
                          </a:solidFill>
                          <a:latin typeface="+mn-lt"/>
                          <a:ea typeface="+mn-ea"/>
                          <a:cs typeface="+mn-cs"/>
                        </a:rPr>
                        <a:t>	</a:t>
                      </a:r>
                    </a:p>
                    <a:p>
                      <a:endParaRPr lang="en-US" sz="1400" dirty="0"/>
                    </a:p>
                  </a:txBody>
                  <a:tcPr/>
                </a:tc>
                <a:extLst>
                  <a:ext uri="{0D108BD9-81ED-4DB2-BD59-A6C34878D82A}">
                    <a16:rowId xmlns:a16="http://schemas.microsoft.com/office/drawing/2014/main" val="3100614448"/>
                  </a:ext>
                </a:extLst>
              </a:tr>
              <a:tr h="1207511">
                <a:tc>
                  <a:txBody>
                    <a:bodyPr/>
                    <a:lstStyle/>
                    <a:p>
                      <a:r>
                        <a:rPr lang="en-US" dirty="0" smtClean="0"/>
                        <a:t>Knowledge</a:t>
                      </a:r>
                      <a:r>
                        <a:rPr lang="en-US" baseline="0" dirty="0" smtClean="0"/>
                        <a:t> of IEP</a:t>
                      </a:r>
                    </a:p>
                    <a:p>
                      <a:r>
                        <a:rPr lang="en-US" baseline="0" dirty="0" smtClean="0"/>
                        <a:t>Content</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dk1"/>
                          </a:solidFill>
                          <a:latin typeface="+mn-lt"/>
                          <a:ea typeface="+mn-ea"/>
                          <a:cs typeface="+mn-cs"/>
                        </a:rPr>
                        <a:t>I don’t know what is in my IEP.	</a:t>
                      </a:r>
                    </a:p>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dk1"/>
                          </a:solidFill>
                          <a:latin typeface="+mn-lt"/>
                          <a:ea typeface="+mn-ea"/>
                          <a:cs typeface="+mn-cs"/>
                        </a:rPr>
                        <a:t>I know that I have a transition plan and goals but I don’t know what they are.	</a:t>
                      </a:r>
                    </a:p>
                    <a:p>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dk1"/>
                          </a:solidFill>
                          <a:latin typeface="+mn-lt"/>
                          <a:ea typeface="+mn-ea"/>
                          <a:cs typeface="+mn-cs"/>
                        </a:rPr>
                        <a:t>I can name my transition goals in my IEP,  but I don’t have a voice in developing them.</a:t>
                      </a:r>
                      <a:r>
                        <a:rPr lang="en-US" sz="1800" b="0" i="0" u="none" strike="noStrike" kern="1200" baseline="0" dirty="0" smtClean="0">
                          <a:solidFill>
                            <a:schemeClr val="dk1"/>
                          </a:solidFill>
                          <a:latin typeface="+mn-lt"/>
                          <a:ea typeface="+mn-ea"/>
                          <a:cs typeface="+mn-cs"/>
                        </a:rPr>
                        <a:t>	</a:t>
                      </a:r>
                    </a:p>
                    <a:p>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dk1"/>
                          </a:solidFill>
                          <a:latin typeface="+mn-lt"/>
                          <a:ea typeface="+mn-ea"/>
                          <a:cs typeface="+mn-cs"/>
                        </a:rPr>
                        <a:t>I can name the accommodations and goals in my IEP, and I have a voice in developing them.</a:t>
                      </a:r>
                      <a:r>
                        <a:rPr lang="en-US" sz="1800" b="0" i="0" u="none" strike="noStrike" kern="1200" baseline="0" dirty="0" smtClean="0">
                          <a:solidFill>
                            <a:schemeClr val="dk1"/>
                          </a:solidFill>
                          <a:latin typeface="+mn-lt"/>
                          <a:ea typeface="+mn-ea"/>
                          <a:cs typeface="+mn-cs"/>
                        </a:rPr>
                        <a:t>	</a:t>
                      </a:r>
                    </a:p>
                    <a:p>
                      <a:endParaRPr lang="en-US" sz="1400" dirty="0"/>
                    </a:p>
                  </a:txBody>
                  <a:tcPr/>
                </a:tc>
                <a:extLst>
                  <a:ext uri="{0D108BD9-81ED-4DB2-BD59-A6C34878D82A}">
                    <a16:rowId xmlns:a16="http://schemas.microsoft.com/office/drawing/2014/main" val="329228809"/>
                  </a:ext>
                </a:extLst>
              </a:tr>
            </a:tbl>
          </a:graphicData>
        </a:graphic>
      </p:graphicFrame>
      <p:sp>
        <p:nvSpPr>
          <p:cNvPr id="9" name="TextBox 8"/>
          <p:cNvSpPr txBox="1"/>
          <p:nvPr/>
        </p:nvSpPr>
        <p:spPr>
          <a:xfrm>
            <a:off x="2443343" y="754039"/>
            <a:ext cx="6897188" cy="369332"/>
          </a:xfrm>
          <a:prstGeom prst="rect">
            <a:avLst/>
          </a:prstGeom>
          <a:noFill/>
        </p:spPr>
        <p:txBody>
          <a:bodyPr wrap="square" rtlCol="0">
            <a:spAutoFit/>
          </a:bodyPr>
          <a:lstStyle/>
          <a:p>
            <a:pPr algn="ctr"/>
            <a:r>
              <a:rPr lang="en-US" dirty="0" smtClean="0">
                <a:solidFill>
                  <a:schemeClr val="bg1"/>
                </a:solidFill>
              </a:rPr>
              <a:t>Student Rubric </a:t>
            </a:r>
            <a:endParaRPr lang="en-US" dirty="0">
              <a:solidFill>
                <a:schemeClr val="bg1"/>
              </a:solidFill>
            </a:endParaRPr>
          </a:p>
        </p:txBody>
      </p:sp>
      <p:sp>
        <p:nvSpPr>
          <p:cNvPr id="3" name="TextBox 2"/>
          <p:cNvSpPr txBox="1"/>
          <p:nvPr/>
        </p:nvSpPr>
        <p:spPr>
          <a:xfrm>
            <a:off x="775856" y="6186807"/>
            <a:ext cx="11055926" cy="646331"/>
          </a:xfrm>
          <a:prstGeom prst="rect">
            <a:avLst/>
          </a:prstGeom>
          <a:noFill/>
        </p:spPr>
        <p:txBody>
          <a:bodyPr wrap="square" rtlCol="0">
            <a:spAutoFit/>
          </a:bodyPr>
          <a:lstStyle/>
          <a:p>
            <a:pPr algn="ctr"/>
            <a:r>
              <a:rPr lang="en-US" dirty="0">
                <a:solidFill>
                  <a:schemeClr val="bg1"/>
                </a:solidFill>
              </a:rPr>
              <a:t>2008 Commonwealth of Virginia Department of Education Training and Technical Assistance Centers - I’m Determined Project Student Rubric for IEP Participation</a:t>
            </a:r>
          </a:p>
        </p:txBody>
      </p:sp>
    </p:spTree>
    <p:extLst>
      <p:ext uri="{BB962C8B-B14F-4D97-AF65-F5344CB8AC3E}">
        <p14:creationId xmlns:p14="http://schemas.microsoft.com/office/powerpoint/2010/main" val="1665614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1160" y="269966"/>
            <a:ext cx="8534400" cy="769256"/>
          </a:xfrm>
        </p:spPr>
        <p:txBody>
          <a:bodyPr/>
          <a:lstStyle/>
          <a:p>
            <a:pPr algn="ctr"/>
            <a:r>
              <a:rPr lang="en-US" dirty="0" smtClean="0">
                <a:solidFill>
                  <a:schemeClr val="bg1"/>
                </a:solidFill>
              </a:rPr>
              <a:t>Your Voice Matters!!</a:t>
            </a:r>
            <a:endParaRPr lang="en-US" dirty="0">
              <a:solidFill>
                <a:schemeClr val="bg1"/>
              </a:solidFill>
            </a:endParaRPr>
          </a:p>
        </p:txBody>
      </p:sp>
      <p:sp>
        <p:nvSpPr>
          <p:cNvPr id="3" name="Content Placeholder 2"/>
          <p:cNvSpPr>
            <a:spLocks noGrp="1"/>
          </p:cNvSpPr>
          <p:nvPr>
            <p:ph idx="1"/>
          </p:nvPr>
        </p:nvSpPr>
        <p:spPr>
          <a:xfrm>
            <a:off x="1476692" y="1219198"/>
            <a:ext cx="8534400" cy="4841968"/>
          </a:xfrm>
        </p:spPr>
        <p:txBody>
          <a:bodyPr/>
          <a:lstStyle/>
          <a:p>
            <a:pPr marL="0" indent="0" algn="ctr">
              <a:buNone/>
            </a:pPr>
            <a:r>
              <a:rPr lang="en-US" sz="2400" dirty="0" smtClean="0">
                <a:solidFill>
                  <a:schemeClr val="tx1"/>
                </a:solidFill>
              </a:rPr>
              <a:t>How can you participate in your IEP meeting and transition plan?</a:t>
            </a:r>
          </a:p>
          <a:p>
            <a:pPr marL="0" indent="0" algn="ctr">
              <a:buNone/>
            </a:pPr>
            <a:endParaRPr lang="en-US" sz="2400" dirty="0" smtClean="0">
              <a:solidFill>
                <a:schemeClr val="tx1"/>
              </a:solidFill>
            </a:endParaRPr>
          </a:p>
          <a:p>
            <a:pPr lvl="1"/>
            <a:r>
              <a:rPr lang="en-US" sz="2400" dirty="0" smtClean="0">
                <a:solidFill>
                  <a:schemeClr val="tx1"/>
                </a:solidFill>
              </a:rPr>
              <a:t>Write </a:t>
            </a:r>
            <a:r>
              <a:rPr lang="en-US" sz="2400" dirty="0">
                <a:solidFill>
                  <a:schemeClr val="tx1"/>
                </a:solidFill>
              </a:rPr>
              <a:t>down ideas, create a PowerPoint or video, </a:t>
            </a:r>
            <a:r>
              <a:rPr lang="en-US" sz="2400" dirty="0" smtClean="0">
                <a:solidFill>
                  <a:schemeClr val="tx1"/>
                </a:solidFill>
              </a:rPr>
              <a:t>etc.</a:t>
            </a:r>
          </a:p>
          <a:p>
            <a:pPr lvl="1"/>
            <a:r>
              <a:rPr lang="en-US" sz="2400" dirty="0" smtClean="0">
                <a:solidFill>
                  <a:schemeClr val="tx1"/>
                </a:solidFill>
              </a:rPr>
              <a:t>Create </a:t>
            </a:r>
            <a:r>
              <a:rPr lang="en-US" sz="2400" dirty="0">
                <a:solidFill>
                  <a:schemeClr val="tx1"/>
                </a:solidFill>
              </a:rPr>
              <a:t>a one-page profile to share with other team </a:t>
            </a:r>
            <a:r>
              <a:rPr lang="en-US" sz="2400" dirty="0" smtClean="0">
                <a:solidFill>
                  <a:schemeClr val="tx1"/>
                </a:solidFill>
              </a:rPr>
              <a:t>members about what your vision.</a:t>
            </a:r>
          </a:p>
          <a:p>
            <a:pPr lvl="1"/>
            <a:r>
              <a:rPr lang="en-US" sz="2400" dirty="0" smtClean="0">
                <a:solidFill>
                  <a:schemeClr val="tx1"/>
                </a:solidFill>
              </a:rPr>
              <a:t>The following information will help you with doing this</a:t>
            </a:r>
            <a:r>
              <a:rPr lang="en-US" dirty="0" smtClean="0">
                <a:solidFill>
                  <a:schemeClr val="tx1"/>
                </a:solidFill>
              </a:rPr>
              <a:t>.</a:t>
            </a:r>
          </a:p>
        </p:txBody>
      </p:sp>
      <p:pic>
        <p:nvPicPr>
          <p:cNvPr id="3074" name="Picture 2" descr="Speak Out / Home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 y="4796849"/>
            <a:ext cx="1987261" cy="1987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581219"/>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3184</TotalTime>
  <Words>1362</Words>
  <Application>Microsoft Office PowerPoint</Application>
  <PresentationFormat>Widescreen</PresentationFormat>
  <Paragraphs>234</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Calibri</vt:lpstr>
      <vt:lpstr>Century Gothic</vt:lpstr>
      <vt:lpstr>Wingdings 3</vt:lpstr>
      <vt:lpstr>Slice</vt:lpstr>
      <vt:lpstr>Transition 101</vt:lpstr>
      <vt:lpstr>Today’s Learning Outcomes</vt:lpstr>
      <vt:lpstr>First Lets define transition</vt:lpstr>
      <vt:lpstr>School/Work/Living Transitions –  This Tells My Story</vt:lpstr>
      <vt:lpstr>what does your future look like?</vt:lpstr>
      <vt:lpstr>I’m not sure what My Future will look Like!</vt:lpstr>
      <vt:lpstr>The importance of Your Meeting –  You decide your future!</vt:lpstr>
      <vt:lpstr>Participation in an IEP meeting</vt:lpstr>
      <vt:lpstr>Your Voice Matters!!</vt:lpstr>
      <vt:lpstr>What Transition areas will the school help me with?</vt:lpstr>
      <vt:lpstr>This is the Transition Grid </vt:lpstr>
      <vt:lpstr>How do I come up with goals for my future?</vt:lpstr>
      <vt:lpstr>Where can You start?</vt:lpstr>
      <vt:lpstr>Post-Secondary Education &amp; Training</vt:lpstr>
      <vt:lpstr>Post-Secondary Education &amp; Training Continued </vt:lpstr>
      <vt:lpstr>Employment </vt:lpstr>
      <vt:lpstr>Employment Continued</vt:lpstr>
      <vt:lpstr>Independent Living</vt:lpstr>
      <vt:lpstr>Independent living continued </vt:lpstr>
      <vt:lpstr>Agency Support</vt:lpstr>
      <vt:lpstr>What agencies are out there?</vt:lpstr>
      <vt:lpstr>Youth Virtual Coffee drop-in </vt:lpstr>
      <vt:lpstr>Transition Planning into reality </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 101</dc:title>
  <dc:creator>Brian R. Kritzer</dc:creator>
  <cp:lastModifiedBy>Brian R. Kritzer</cp:lastModifiedBy>
  <cp:revision>116</cp:revision>
  <cp:lastPrinted>2020-10-20T16:09:06Z</cp:lastPrinted>
  <dcterms:created xsi:type="dcterms:W3CDTF">2020-09-03T12:28:27Z</dcterms:created>
  <dcterms:modified xsi:type="dcterms:W3CDTF">2020-10-20T19:23:41Z</dcterms:modified>
</cp:coreProperties>
</file>